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8" r:id="rId3"/>
    <p:sldId id="300" r:id="rId4"/>
    <p:sldId id="319" r:id="rId5"/>
    <p:sldId id="301" r:id="rId6"/>
    <p:sldId id="302" r:id="rId7"/>
    <p:sldId id="303" r:id="rId8"/>
    <p:sldId id="304" r:id="rId9"/>
    <p:sldId id="333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259" r:id="rId24"/>
    <p:sldId id="294" r:id="rId25"/>
    <p:sldId id="295" r:id="rId26"/>
    <p:sldId id="297" r:id="rId27"/>
    <p:sldId id="293" r:id="rId28"/>
    <p:sldId id="286" r:id="rId29"/>
    <p:sldId id="258" r:id="rId30"/>
    <p:sldId id="279" r:id="rId31"/>
    <p:sldId id="280" r:id="rId32"/>
    <p:sldId id="281" r:id="rId33"/>
    <p:sldId id="282" r:id="rId34"/>
    <p:sldId id="283" r:id="rId35"/>
    <p:sldId id="290" r:id="rId36"/>
    <p:sldId id="291" r:id="rId37"/>
    <p:sldId id="292" r:id="rId38"/>
    <p:sldId id="29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14E45-2A07-4B26-B6B9-1347CEF180FE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FD3A8-A208-47CA-B0CC-242543628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International Telecommunications Union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77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This approach naturally extends to images with more than two clusters.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02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This approach naturally extends to images with more than two clusters.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74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This approach naturally extends to images with more than two clusters.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16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29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This approach naturally extends to images with more than two clusters.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24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84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68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18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85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LEFT ORIGINAL,</a:t>
            </a:r>
            <a:r>
              <a:rPr lang="en-US" baseline="0" dirty="0" smtClean="0"/>
              <a:t> </a:t>
            </a:r>
            <a:r>
              <a:rPr lang="en-US" dirty="0" smtClean="0"/>
              <a:t>LEFT OPTIMIZATION</a:t>
            </a:r>
            <a:r>
              <a:rPr lang="en-US" baseline="0" dirty="0" smtClean="0"/>
              <a:t>, most right clustering result,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k=5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FD3A8-A208-47CA-B0CC-2425436283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52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391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LEFT ORIGINAL,</a:t>
            </a:r>
            <a:r>
              <a:rPr lang="en-US" baseline="0" dirty="0" smtClean="0"/>
              <a:t> </a:t>
            </a:r>
            <a:r>
              <a:rPr lang="en-US" dirty="0" smtClean="0"/>
              <a:t>LEFT OPTIMIZATION</a:t>
            </a:r>
            <a:r>
              <a:rPr lang="en-US" baseline="0" dirty="0" smtClean="0"/>
              <a:t>, most right clustering result, 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k=5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FD3A8-A208-47CA-B0CC-2425436283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92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LEFT ORIGINAL,</a:t>
            </a:r>
            <a:r>
              <a:rPr lang="en-US" baseline="0" dirty="0" smtClean="0"/>
              <a:t> most right clustering result,  </a:t>
            </a:r>
            <a:r>
              <a:rPr lang="en-US" dirty="0" smtClean="0"/>
              <a:t>LEFT OPTIMIZATION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k=5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FD3A8-A208-47CA-B0CC-2425436283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71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LEFT ORIGINAL,</a:t>
            </a:r>
            <a:r>
              <a:rPr lang="en-US" baseline="0" dirty="0" smtClean="0"/>
              <a:t> </a:t>
            </a:r>
            <a:r>
              <a:rPr lang="en-US" dirty="0" smtClean="0"/>
              <a:t>LEFT OPTIMIZATION</a:t>
            </a:r>
            <a:r>
              <a:rPr lang="en-US" baseline="0" dirty="0" smtClean="0"/>
              <a:t>, most right clustering result, 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k=2 </a:t>
            </a:r>
            <a:r>
              <a:rPr lang="en-US" baseline="0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FD3A8-A208-47CA-B0CC-2425436283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47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LEFT ORIGINAL,</a:t>
            </a:r>
            <a:r>
              <a:rPr lang="en-US" baseline="0" dirty="0" smtClean="0"/>
              <a:t> </a:t>
            </a:r>
            <a:r>
              <a:rPr lang="en-US" dirty="0" smtClean="0"/>
              <a:t>LEFT OPTIMIZATION</a:t>
            </a:r>
            <a:r>
              <a:rPr lang="en-US" baseline="0" dirty="0" smtClean="0"/>
              <a:t>, most right clustering result, 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k=3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FD3A8-A208-47CA-B0CC-2425436283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26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LEFT ORIGINAL,</a:t>
            </a:r>
            <a:r>
              <a:rPr lang="en-US" baseline="0" dirty="0" smtClean="0"/>
              <a:t> </a:t>
            </a:r>
            <a:r>
              <a:rPr lang="en-US" dirty="0" smtClean="0"/>
              <a:t>LEFT OPTIMIZATION</a:t>
            </a:r>
            <a:r>
              <a:rPr lang="en-US" baseline="0" dirty="0" smtClean="0"/>
              <a:t>, most right clustering result,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k=3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FD3A8-A208-47CA-B0CC-2425436283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4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LEFT ORIGINAL,</a:t>
            </a:r>
            <a:r>
              <a:rPr lang="en-US" baseline="0" dirty="0" smtClean="0"/>
              <a:t> </a:t>
            </a:r>
            <a:r>
              <a:rPr lang="en-US" dirty="0" smtClean="0"/>
              <a:t>LEFT OPTIMIZATION</a:t>
            </a:r>
            <a:r>
              <a:rPr lang="en-US" baseline="0" dirty="0" smtClean="0"/>
              <a:t>, most right clustering result,  with watershed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FD3A8-A208-47CA-B0CC-24254362831C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43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LEFT ORIGINAL,</a:t>
            </a:r>
            <a:r>
              <a:rPr lang="en-US" baseline="0" dirty="0" smtClean="0"/>
              <a:t> </a:t>
            </a:r>
            <a:r>
              <a:rPr lang="en-US" dirty="0" smtClean="0"/>
              <a:t>LEFT OPTIMIZATION</a:t>
            </a:r>
            <a:r>
              <a:rPr lang="en-US" baseline="0" dirty="0" smtClean="0"/>
              <a:t>, most right clustering result, with watershed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FD3A8-A208-47CA-B0CC-24254362831C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28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LEFT ORIGINAL,</a:t>
            </a:r>
            <a:r>
              <a:rPr lang="en-US" baseline="0" dirty="0" smtClean="0"/>
              <a:t> </a:t>
            </a:r>
            <a:r>
              <a:rPr lang="en-US" dirty="0" smtClean="0"/>
              <a:t>LEFT OPTIMIZATION</a:t>
            </a:r>
            <a:r>
              <a:rPr lang="en-US" baseline="0" dirty="0" smtClean="0"/>
              <a:t>, most right clustering result, with watershed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FFD3A8-A208-47CA-B0CC-24254362831C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57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75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85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7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This approach naturally extends to images with more than two clusters.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92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This approach naturally extends to images with more than two clusters.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8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This approach naturally extends to images with more than two clusters.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18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00EE89-8E18-4194-A3F7-5B5967DB48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85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0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1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56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8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7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4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7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7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3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9313E-7402-4454-B707-FB0F0C966318}" type="datetimeFigureOut">
              <a:rPr lang="en-US" smtClean="0"/>
              <a:t>11/20/2015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6FE4C-D891-47AC-9978-18C166D3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0.jp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4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works.com/help/images/examples/color-based-segmentation-using-k-means-clustering.html?prodcode=IP&amp;language=e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hyperlink" Target="http://cmm.ensmp.fr/~beucher/wtshe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mm.ensmp.fr/~beucher/wtshed.html" TargetMode="External"/><Relationship Id="rId4" Type="http://schemas.openxmlformats.org/officeDocument/2006/relationships/image" Target="../media/image74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imagesearch.com/2014/06/30/super-fast-color-transfer-image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Transfer Between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Mini </a:t>
            </a:r>
            <a:r>
              <a:rPr lang="en-US" dirty="0" smtClean="0"/>
              <a:t>Project: Team </a:t>
            </a:r>
            <a:r>
              <a:rPr lang="en-US" dirty="0"/>
              <a:t>"</a:t>
            </a:r>
            <a:r>
              <a:rPr lang="en-US" dirty="0" err="1"/>
              <a:t>nqb</a:t>
            </a:r>
            <a:r>
              <a:rPr lang="en-US" dirty="0"/>
              <a:t>"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44299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Bora </a:t>
            </a:r>
            <a:r>
              <a:rPr lang="en-US" dirty="0" err="1" smtClean="0"/>
              <a:t>Buyukturk</a:t>
            </a:r>
            <a:r>
              <a:rPr lang="en-US" dirty="0" smtClean="0"/>
              <a:t>, </a:t>
            </a:r>
            <a:r>
              <a:rPr lang="en-US" dirty="0" err="1" smtClean="0"/>
              <a:t>Hakki</a:t>
            </a:r>
            <a:r>
              <a:rPr lang="en-US" dirty="0"/>
              <a:t> </a:t>
            </a:r>
            <a:r>
              <a:rPr lang="en-US" dirty="0" smtClean="0"/>
              <a:t>Can </a:t>
            </a:r>
            <a:r>
              <a:rPr lang="en-US" dirty="0" err="1" smtClean="0"/>
              <a:t>Karaimer</a:t>
            </a:r>
            <a:r>
              <a:rPr lang="en-US" dirty="0"/>
              <a:t>, Nguyen Q. </a:t>
            </a:r>
            <a:r>
              <a:rPr lang="en-US" dirty="0" err="1"/>
              <a:t>Binh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071" y="248206"/>
            <a:ext cx="10668991" cy="690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 Level-1 RESULTS</a:t>
            </a:r>
            <a:r>
              <a:rPr lang="en-US" sz="1800" b="1" dirty="0" smtClean="0"/>
              <a:t>: 		Original images	 	Matching variances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1" y="1045897"/>
            <a:ext cx="4100448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19" y="4114800"/>
            <a:ext cx="3657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64" y="1045897"/>
            <a:ext cx="410044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64" y="4114800"/>
            <a:ext cx="36576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01" y="227843"/>
            <a:ext cx="11595635" cy="753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Level-2 </a:t>
            </a:r>
            <a:r>
              <a:rPr lang="en-US" sz="1800" b="1" dirty="0" smtClean="0"/>
              <a:t> RESULTS: </a:t>
            </a:r>
            <a:r>
              <a:rPr lang="en-US" sz="1800" b="1" dirty="0"/>
              <a:t>matching distributions </a:t>
            </a:r>
            <a:r>
              <a:rPr lang="en-US" sz="1800" b="1" dirty="0" smtClean="0"/>
              <a:t> 	</a:t>
            </a:r>
          </a:p>
          <a:p>
            <a:pPr marL="0" indent="0">
              <a:buNone/>
            </a:pPr>
            <a:r>
              <a:rPr lang="en-US" sz="1800" b="1" dirty="0"/>
              <a:t> swap ranked channel values </a:t>
            </a:r>
            <a:r>
              <a:rPr lang="en-US" sz="1800" b="1" dirty="0" smtClean="0"/>
              <a:t>		Original images			histogram </a:t>
            </a:r>
            <a:r>
              <a:rPr lang="en-US" sz="1800" b="1" dirty="0"/>
              <a:t>matching</a:t>
            </a:r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77" y="981416"/>
            <a:ext cx="3827085" cy="2560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9" y="3712740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01" y="981416"/>
            <a:ext cx="3827086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4" y="3712740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52" y="981416"/>
            <a:ext cx="3827085" cy="256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94" y="371274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01" y="227843"/>
            <a:ext cx="11595635" cy="753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RESULTS	</a:t>
            </a:r>
          </a:p>
          <a:p>
            <a:pPr marL="0" indent="0">
              <a:buNone/>
            </a:pPr>
            <a:r>
              <a:rPr lang="en-US" sz="1800" b="1" dirty="0"/>
              <a:t>Level-2</a:t>
            </a:r>
            <a:r>
              <a:rPr lang="en-US" sz="1800" b="1" dirty="0" smtClean="0"/>
              <a:t> </a:t>
            </a:r>
            <a:r>
              <a:rPr lang="en-US" sz="1800" b="1" dirty="0"/>
              <a:t>swap ranked channel values </a:t>
            </a:r>
            <a:r>
              <a:rPr lang="en-US" sz="1800" b="1" dirty="0" smtClean="0"/>
              <a:t>		</a:t>
            </a:r>
            <a:r>
              <a:rPr lang="en-US" sz="1800" b="1" dirty="0"/>
              <a:t>Level-1 matching variances		 Level-2 </a:t>
            </a:r>
            <a:r>
              <a:rPr lang="en-US" sz="1800" b="1" dirty="0" smtClean="0"/>
              <a:t>histogram </a:t>
            </a:r>
            <a:r>
              <a:rPr lang="en-US" sz="1800" b="1" dirty="0"/>
              <a:t>matching</a:t>
            </a:r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01" y="981416"/>
            <a:ext cx="3827086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4" y="3712740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52" y="981416"/>
            <a:ext cx="3827085" cy="256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94" y="3712740"/>
            <a:ext cx="365760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77" y="981416"/>
            <a:ext cx="3827086" cy="2560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9" y="3712740"/>
            <a:ext cx="36576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2811"/>
            <a:ext cx="7879773" cy="5454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LEVEL-3: Partial Color Transfer</a:t>
            </a:r>
            <a:endParaRPr lang="en-US" sz="1800" b="1" dirty="0"/>
          </a:p>
          <a:p>
            <a:pPr marL="0" indent="0">
              <a:buNone/>
            </a:pPr>
            <a:endParaRPr lang="en-SG" sz="1800" b="1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9570" y="3664480"/>
            <a:ext cx="2926080" cy="2297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1331544"/>
            <a:ext cx="6922010" cy="4630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9570" y="1357583"/>
            <a:ext cx="2926080" cy="2092304"/>
          </a:xfrm>
          <a:prstGeom prst="rect">
            <a:avLst/>
          </a:prstGeom>
        </p:spPr>
      </p:pic>
      <p:sp>
        <p:nvSpPr>
          <p:cNvPr id="7" name="Curved Left Arrow 6"/>
          <p:cNvSpPr/>
          <p:nvPr/>
        </p:nvSpPr>
        <p:spPr>
          <a:xfrm flipV="1">
            <a:off x="10535411" y="2914650"/>
            <a:ext cx="837439" cy="1068637"/>
          </a:xfrm>
          <a:prstGeom prst="curved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3351" y="988251"/>
            <a:ext cx="564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composition is an effective factor for higher 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4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071" y="248206"/>
            <a:ext cx="10668991" cy="690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Level-1 RESULTS: 		Original images	 	Matching variances	</a:t>
            </a:r>
            <a:r>
              <a:rPr lang="en-US" sz="1800" b="1" dirty="0" smtClean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84" y="791260"/>
            <a:ext cx="4461455" cy="2926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01" y="3717339"/>
            <a:ext cx="4468583" cy="2926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28" y="791260"/>
            <a:ext cx="4461456" cy="2926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28" y="3731463"/>
            <a:ext cx="4468582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7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8" y="1078231"/>
            <a:ext cx="3764354" cy="2468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66" y="3773793"/>
            <a:ext cx="3770366" cy="246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5" y="1078231"/>
            <a:ext cx="3764353" cy="2468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9" y="3773793"/>
            <a:ext cx="3770366" cy="246888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96365" y="167508"/>
            <a:ext cx="11595635" cy="753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 smtClean="0"/>
              <a:t>Level-2  RESULTS: matching distributions  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 smtClean="0"/>
              <a:t> swap ranked channel values 		Original images			histogram matching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82" y="1078231"/>
            <a:ext cx="3764353" cy="2468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969" y="3773793"/>
            <a:ext cx="377036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3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2" y="1078231"/>
            <a:ext cx="3764353" cy="2468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89" y="3773793"/>
            <a:ext cx="3770366" cy="2468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82" y="1078231"/>
            <a:ext cx="3764353" cy="2468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82" y="3773793"/>
            <a:ext cx="3770366" cy="246888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7700" y="97976"/>
            <a:ext cx="11595635" cy="753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RESULTS	</a:t>
            </a:r>
          </a:p>
          <a:p>
            <a:pPr marL="0" indent="0">
              <a:buNone/>
            </a:pPr>
            <a:r>
              <a:rPr lang="en-US" sz="1800" b="1" dirty="0"/>
              <a:t>Level-2</a:t>
            </a:r>
            <a:r>
              <a:rPr lang="en-US" sz="1800" b="1" dirty="0" smtClean="0"/>
              <a:t> </a:t>
            </a:r>
            <a:r>
              <a:rPr lang="en-US" sz="1800" b="1" dirty="0"/>
              <a:t>swap ranked channel values </a:t>
            </a:r>
            <a:r>
              <a:rPr lang="en-US" sz="1800" b="1" dirty="0" smtClean="0"/>
              <a:t>		</a:t>
            </a:r>
            <a:r>
              <a:rPr lang="en-US" sz="1800" b="1" dirty="0"/>
              <a:t>Level-1 matching variances		 Level-2 </a:t>
            </a:r>
            <a:r>
              <a:rPr lang="en-US" sz="1800" b="1" dirty="0" smtClean="0"/>
              <a:t>histogram </a:t>
            </a:r>
            <a:r>
              <a:rPr lang="en-US" sz="1800" b="1" dirty="0"/>
              <a:t>matching</a:t>
            </a:r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40" y="1078231"/>
            <a:ext cx="3764353" cy="24688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40" y="3773793"/>
            <a:ext cx="3770367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2811"/>
            <a:ext cx="10763992" cy="5454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LEVEL-3: Partial Color Transfer		Positional sensitivity and local calculations are necessary!</a:t>
            </a:r>
            <a:endParaRPr lang="en-US" sz="1800" b="1" dirty="0"/>
          </a:p>
          <a:p>
            <a:pPr marL="0" indent="0">
              <a:buNone/>
            </a:pPr>
            <a:endParaRPr lang="en-SG" sz="1800" b="1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73" y="3808353"/>
            <a:ext cx="3485513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134" y="3808353"/>
            <a:ext cx="348551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84" y="1265364"/>
            <a:ext cx="3485511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14" y="3818795"/>
            <a:ext cx="3485511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9"/>
          <a:stretch/>
        </p:blipFill>
        <p:spPr>
          <a:xfrm>
            <a:off x="838200" y="1265364"/>
            <a:ext cx="6833023" cy="2286000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>
          <a:xfrm rot="3263596" flipH="1" flipV="1">
            <a:off x="3925194" y="567254"/>
            <a:ext cx="792667" cy="2672761"/>
          </a:xfrm>
          <a:prstGeom prst="curved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91161" y="6126072"/>
            <a:ext cx="261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Trade of is too obvious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3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7700" y="97976"/>
            <a:ext cx="11595635" cy="753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RESULTS	</a:t>
            </a:r>
          </a:p>
          <a:p>
            <a:pPr marL="0" indent="0">
              <a:buNone/>
            </a:pPr>
            <a:r>
              <a:rPr lang="en-US" sz="1800" b="1" dirty="0" smtClean="0"/>
              <a:t>Original </a:t>
            </a:r>
            <a:r>
              <a:rPr lang="en-US" sz="1800" b="1" dirty="0"/>
              <a:t>images</a:t>
            </a:r>
            <a:r>
              <a:rPr lang="en-US" sz="1800" b="1" dirty="0" smtClean="0"/>
              <a:t>			Level-1 </a:t>
            </a:r>
            <a:r>
              <a:rPr lang="en-US" sz="1800" b="1" dirty="0"/>
              <a:t>matching variances		 </a:t>
            </a:r>
            <a:r>
              <a:rPr lang="en-US" sz="1800" b="1" dirty="0" smtClean="0"/>
              <a:t>	Level-2 histogram </a:t>
            </a:r>
            <a:r>
              <a:rPr lang="en-US" sz="1800" b="1" dirty="0"/>
              <a:t>matching</a:t>
            </a:r>
          </a:p>
          <a:p>
            <a:pPr marL="0" indent="0">
              <a:buNone/>
            </a:pPr>
            <a:endParaRPr lang="en-US" sz="1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0" y="1006799"/>
            <a:ext cx="36576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0" y="3905250"/>
            <a:ext cx="36576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717" y="1006799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717" y="3905250"/>
            <a:ext cx="3657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34" y="3905250"/>
            <a:ext cx="36576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34" y="1006799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2811"/>
            <a:ext cx="7879773" cy="5454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LEVEL-3: Partial Color Transfer</a:t>
            </a:r>
            <a:endParaRPr lang="en-US" sz="1800" b="1" dirty="0"/>
          </a:p>
          <a:p>
            <a:pPr marL="0" indent="0">
              <a:buNone/>
            </a:pPr>
            <a:endParaRPr lang="en-SG" sz="1800" b="1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737" y="3462992"/>
            <a:ext cx="2743200" cy="2180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66738"/>
            <a:ext cx="5821731" cy="4334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2" y="1266738"/>
            <a:ext cx="24384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902" y="3772823"/>
            <a:ext cx="24384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38" y="1266738"/>
            <a:ext cx="2743200" cy="2151736"/>
          </a:xfrm>
          <a:prstGeom prst="rect">
            <a:avLst/>
          </a:prstGeom>
        </p:spPr>
      </p:pic>
      <p:sp>
        <p:nvSpPr>
          <p:cNvPr id="8" name="Curved Left Arrow 7"/>
          <p:cNvSpPr/>
          <p:nvPr/>
        </p:nvSpPr>
        <p:spPr>
          <a:xfrm flipH="1" flipV="1">
            <a:off x="737736" y="3007560"/>
            <a:ext cx="641120" cy="2594062"/>
          </a:xfrm>
          <a:prstGeom prst="curved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27338" y="3114297"/>
            <a:ext cx="2697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Trade of is not obvious.</a:t>
            </a:r>
          </a:p>
          <a:p>
            <a:pPr algn="ctr"/>
            <a:r>
              <a:rPr lang="en-US" dirty="0" smtClean="0"/>
              <a:t>SAFE!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solved color transfer between images using two different  algorithms. </a:t>
            </a:r>
          </a:p>
          <a:p>
            <a:r>
              <a:rPr lang="en-US" dirty="0" smtClean="0"/>
              <a:t>To apply different transformations to different parts of image, we used three different approach.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2811"/>
            <a:ext cx="7879773" cy="5454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LEVEL-3: Partial Color Transfer</a:t>
            </a:r>
            <a:endParaRPr lang="en-US" sz="1800" b="1" dirty="0"/>
          </a:p>
          <a:p>
            <a:pPr marL="0" indent="0">
              <a:buNone/>
            </a:pPr>
            <a:endParaRPr lang="en-SG" sz="1800" b="1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6618" y="3705222"/>
            <a:ext cx="3200400" cy="2537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6618" y="1093765"/>
            <a:ext cx="3200400" cy="25421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3765"/>
            <a:ext cx="6864845" cy="5148634"/>
          </a:xfrm>
          <a:prstGeom prst="rect">
            <a:avLst/>
          </a:prstGeom>
        </p:spPr>
      </p:pic>
      <p:sp>
        <p:nvSpPr>
          <p:cNvPr id="8" name="Curved Left Arrow 7"/>
          <p:cNvSpPr/>
          <p:nvPr/>
        </p:nvSpPr>
        <p:spPr>
          <a:xfrm flipV="1">
            <a:off x="8901546" y="3112913"/>
            <a:ext cx="605311" cy="2126743"/>
          </a:xfrm>
          <a:prstGeom prst="curved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Curved Left Arrow 8"/>
          <p:cNvSpPr/>
          <p:nvPr/>
        </p:nvSpPr>
        <p:spPr>
          <a:xfrm flipH="1" flipV="1">
            <a:off x="7790003" y="2169130"/>
            <a:ext cx="729881" cy="3926866"/>
          </a:xfrm>
          <a:prstGeom prst="curved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24603" y="724433"/>
            <a:ext cx="255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Concurrent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2811"/>
            <a:ext cx="7879773" cy="5454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LEVEL-3: Partial Color Transfer</a:t>
            </a:r>
            <a:endParaRPr lang="en-US" sz="1800" b="1" dirty="0"/>
          </a:p>
          <a:p>
            <a:pPr marL="0" indent="0">
              <a:buNone/>
            </a:pPr>
            <a:endParaRPr lang="en-SG" sz="1800" b="1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80" y="1080850"/>
            <a:ext cx="6864845" cy="5148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9"/>
          <a:stretch/>
        </p:blipFill>
        <p:spPr>
          <a:xfrm>
            <a:off x="8095464" y="3747678"/>
            <a:ext cx="3200400" cy="2508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5464" y="1080850"/>
            <a:ext cx="3200400" cy="2492789"/>
          </a:xfrm>
          <a:prstGeom prst="rect">
            <a:avLst/>
          </a:prstGeom>
        </p:spPr>
      </p:pic>
      <p:sp>
        <p:nvSpPr>
          <p:cNvPr id="8" name="Curved Left Arrow 7"/>
          <p:cNvSpPr/>
          <p:nvPr/>
        </p:nvSpPr>
        <p:spPr>
          <a:xfrm flipV="1">
            <a:off x="10257023" y="3065923"/>
            <a:ext cx="906607" cy="1578648"/>
          </a:xfrm>
          <a:prstGeom prst="curved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Curved Left Arrow 8"/>
          <p:cNvSpPr/>
          <p:nvPr/>
        </p:nvSpPr>
        <p:spPr>
          <a:xfrm flipH="1" flipV="1">
            <a:off x="7790004" y="1980448"/>
            <a:ext cx="729881" cy="4196514"/>
          </a:xfrm>
          <a:prstGeom prst="curved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24603" y="724433"/>
            <a:ext cx="255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Concurrent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2811"/>
            <a:ext cx="7879773" cy="5454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LEVEL-3: Partial Color Transfer</a:t>
            </a:r>
            <a:endParaRPr lang="en-US" sz="1800" b="1" dirty="0"/>
          </a:p>
          <a:p>
            <a:pPr marL="0" indent="0">
              <a:buNone/>
            </a:pPr>
            <a:endParaRPr lang="en-SG" sz="1800" b="1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24"/>
          <a:stretch/>
        </p:blipFill>
        <p:spPr>
          <a:xfrm>
            <a:off x="838199" y="3725839"/>
            <a:ext cx="3489059" cy="2665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44" y="1060347"/>
            <a:ext cx="7107980" cy="53309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0"/>
          <a:stretch/>
        </p:blipFill>
        <p:spPr>
          <a:xfrm>
            <a:off x="838200" y="1060347"/>
            <a:ext cx="3489059" cy="2665492"/>
          </a:xfrm>
          <a:prstGeom prst="rect">
            <a:avLst/>
          </a:prstGeom>
        </p:spPr>
      </p:pic>
      <p:sp>
        <p:nvSpPr>
          <p:cNvPr id="13" name="Curved Left Arrow 12"/>
          <p:cNvSpPr/>
          <p:nvPr/>
        </p:nvSpPr>
        <p:spPr>
          <a:xfrm flipH="1" flipV="1">
            <a:off x="559031" y="1785256"/>
            <a:ext cx="602111" cy="2409671"/>
          </a:xfrm>
          <a:prstGeom prst="curved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6447" y="691015"/>
            <a:ext cx="439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Sensitive to sharp color differences (high c1)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3 – Another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48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1- White balance and color space transformation.</a:t>
            </a:r>
          </a:p>
          <a:p>
            <a:pPr lvl="1"/>
            <a:r>
              <a:rPr lang="en-US" dirty="0" smtClean="0"/>
              <a:t>White balancing.</a:t>
            </a:r>
          </a:p>
          <a:p>
            <a:pPr lvl="1"/>
            <a:r>
              <a:rPr lang="en-US" dirty="0" smtClean="0"/>
              <a:t>Consistent color space: </a:t>
            </a:r>
            <a:r>
              <a:rPr lang="en-US" dirty="0" err="1"/>
              <a:t>s</a:t>
            </a:r>
            <a:r>
              <a:rPr lang="en-US" dirty="0" err="1" smtClean="0"/>
              <a:t>RGB</a:t>
            </a:r>
            <a:r>
              <a:rPr lang="en-US" dirty="0" smtClean="0"/>
              <a:t>.</a:t>
            </a:r>
          </a:p>
          <a:p>
            <a:r>
              <a:rPr lang="en-US" dirty="0" smtClean="0"/>
              <a:t>2- Color transfer using the selected components of two scenes. </a:t>
            </a:r>
          </a:p>
          <a:p>
            <a:pPr lvl="1"/>
            <a:r>
              <a:rPr lang="en-US" dirty="0" smtClean="0"/>
              <a:t>Iterative non-linear minimization using angular error (Cheng et. al., 2015 ) between two colors.</a:t>
            </a:r>
          </a:p>
          <a:p>
            <a:pPr lvl="1"/>
            <a:r>
              <a:rPr lang="en-US" dirty="0" smtClean="0"/>
              <a:t>                    , where a and b are source and target color vectors.</a:t>
            </a:r>
          </a:p>
          <a:p>
            <a:pPr lvl="1"/>
            <a:r>
              <a:rPr lang="en-US" dirty="0" smtClean="0"/>
              <a:t>Our error function calculates </a:t>
            </a:r>
            <a:r>
              <a:rPr lang="el-GR" dirty="0" smtClean="0"/>
              <a:t>Θ</a:t>
            </a:r>
            <a:r>
              <a:rPr lang="en-US" dirty="0"/>
              <a:t> </a:t>
            </a:r>
            <a:r>
              <a:rPr lang="en-US" dirty="0" smtClean="0"/>
              <a:t>between source and target vector, at each iteration of quasi newton algorithm. </a:t>
            </a:r>
          </a:p>
          <a:p>
            <a:pPr lvl="1"/>
            <a:r>
              <a:rPr lang="en-US" dirty="0" smtClean="0"/>
              <a:t>K-means clustering and watershed segmentation are applied on target image.  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D</a:t>
            </a:r>
            <a:r>
              <a:rPr lang="en-US" sz="1600" dirty="0"/>
              <a:t>. Cheng, B. Price, S. Cohen, and M. S. Brown. Effective learning-based illuminant estimation using simple features. In CVPR,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913" y="4024571"/>
            <a:ext cx="1245235" cy="43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4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with </a:t>
            </a:r>
            <a:r>
              <a:rPr lang="en-US" dirty="0" smtClean="0"/>
              <a:t>K-Means </a:t>
            </a:r>
            <a:r>
              <a:rPr lang="en-US" dirty="0"/>
              <a:t>Algorithm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Convert image’s color space to LAB space. </a:t>
            </a:r>
          </a:p>
          <a:p>
            <a:pPr lvl="1"/>
            <a:r>
              <a:rPr lang="en-US" dirty="0" smtClean="0"/>
              <a:t>L: Luminosity layer. A: </a:t>
            </a:r>
            <a:r>
              <a:rPr lang="en-US" dirty="0"/>
              <a:t>Chromaticity layer </a:t>
            </a:r>
            <a:r>
              <a:rPr lang="en-US" dirty="0" smtClean="0"/>
              <a:t>where </a:t>
            </a:r>
            <a:r>
              <a:rPr lang="en-US" dirty="0"/>
              <a:t>color falls along the red-green </a:t>
            </a:r>
            <a:r>
              <a:rPr lang="en-US" dirty="0" smtClean="0"/>
              <a:t>axis. B: </a:t>
            </a:r>
            <a:r>
              <a:rPr lang="en-US" dirty="0"/>
              <a:t>Chromaticity </a:t>
            </a:r>
            <a:r>
              <a:rPr lang="en-US" dirty="0" smtClean="0"/>
              <a:t>layer where </a:t>
            </a:r>
            <a:r>
              <a:rPr lang="en-US" dirty="0"/>
              <a:t>the color falls along the blue-yellow </a:t>
            </a:r>
            <a:r>
              <a:rPr lang="en-US" dirty="0" smtClean="0"/>
              <a:t>axis.</a:t>
            </a:r>
          </a:p>
          <a:p>
            <a:r>
              <a:rPr lang="en-US" dirty="0" smtClean="0"/>
              <a:t>Step 2: We used </a:t>
            </a:r>
            <a:r>
              <a:rPr lang="en-US" dirty="0"/>
              <a:t> A and </a:t>
            </a:r>
            <a:r>
              <a:rPr lang="en-US" dirty="0" smtClean="0"/>
              <a:t>B, since only A and B have color information. Then we also add 2D position information to our data to achieve better results</a:t>
            </a:r>
            <a:r>
              <a:rPr lang="en-US" dirty="0"/>
              <a:t>. </a:t>
            </a:r>
            <a:r>
              <a:rPr lang="en-US" dirty="0" smtClean="0"/>
              <a:t>This way, K-Means </a:t>
            </a:r>
            <a:r>
              <a:rPr lang="en-US" dirty="0"/>
              <a:t>finds partitions such that objects within each cluster are as close to each other as possible, and as far from objects in other clusters as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Step3: Choose K parameter ,and run the algorithm 3 times.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91154" y="5934670"/>
            <a:ext cx="11633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Segmentation with K-Means </a:t>
            </a:r>
            <a:r>
              <a:rPr lang="en-US" dirty="0" smtClean="0"/>
              <a:t>Algorithm</a:t>
            </a:r>
            <a:r>
              <a:rPr lang="en-US" b="1" dirty="0" smtClean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www.mathworks.com/help/images/examples/color-based-segmentation-using-k-means-clustering.html?prodcode=IP&amp;language=en</a:t>
            </a:r>
            <a:r>
              <a:rPr lang="en-US" dirty="0" smtClean="0"/>
              <a:t> , </a:t>
            </a:r>
            <a:r>
              <a:rPr lang="en-US" dirty="0"/>
              <a:t>Accessed: </a:t>
            </a:r>
            <a:r>
              <a:rPr lang="en-US" dirty="0" smtClean="0"/>
              <a:t>3.10.2015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0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</a:t>
            </a:r>
            <a:r>
              <a:rPr lang="en-US" dirty="0" smtClean="0"/>
              <a:t>with </a:t>
            </a:r>
            <a:r>
              <a:rPr lang="en-US" dirty="0"/>
              <a:t>Marker-Controlled Watershed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1925" y="6405864"/>
            <a:ext cx="1135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Marker-controlled </a:t>
            </a:r>
            <a:r>
              <a:rPr lang="en-US" dirty="0" smtClean="0"/>
              <a:t>watershed</a:t>
            </a:r>
            <a:r>
              <a:rPr lang="en-US" b="1" dirty="0" smtClean="0"/>
              <a:t>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://cmm.ensmp.fr/~</a:t>
            </a:r>
            <a:r>
              <a:rPr lang="en-US" dirty="0" smtClean="0">
                <a:hlinkClick r:id="rId2"/>
              </a:rPr>
              <a:t>beucher/wtshed.html</a:t>
            </a:r>
            <a:r>
              <a:rPr lang="en-US" dirty="0" smtClean="0"/>
              <a:t>, Accessed: 10.10.2015</a:t>
            </a:r>
            <a:endParaRPr lang="en-US" dirty="0"/>
          </a:p>
        </p:txBody>
      </p:sp>
      <p:pic>
        <p:nvPicPr>
          <p:cNvPr id="1032" name="Picture 8" descr="http://cmm.ensmp.fr/~beucher/ima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85" y="39674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</a:t>
            </a:r>
            <a:r>
              <a:rPr lang="en-US" dirty="0" err="1"/>
              <a:t>greytone</a:t>
            </a:r>
            <a:r>
              <a:rPr lang="en-US" dirty="0"/>
              <a:t> image can be considered as a topographic surface</a:t>
            </a:r>
            <a:r>
              <a:rPr lang="en-US" dirty="0" smtClean="0"/>
              <a:t>.</a:t>
            </a:r>
          </a:p>
          <a:p>
            <a:r>
              <a:rPr lang="en-US" dirty="0"/>
              <a:t>If we flood this surface from its minima and, if we prevent the merging of the waters coming from different sources, we partition the image into two different sets: the catchment basins and the watershed lines.  </a:t>
            </a:r>
          </a:p>
          <a:p>
            <a:endParaRPr lang="en-US" dirty="0"/>
          </a:p>
        </p:txBody>
      </p:sp>
      <p:pic>
        <p:nvPicPr>
          <p:cNvPr id="1034" name="Picture 10" descr="http://cmm.ensmp.fr/~beucher/ima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045" y="39674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06" y="3967464"/>
            <a:ext cx="2438400" cy="243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128" y="396746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7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</a:t>
            </a:r>
            <a:r>
              <a:rPr lang="en-US" dirty="0" smtClean="0"/>
              <a:t>with </a:t>
            </a:r>
            <a:r>
              <a:rPr lang="en-US" dirty="0"/>
              <a:t>Marker-Controlled Watershed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1026" name="Picture 2" descr="http://cmm.ensmp.fr/~beucher/ima4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65" y="39674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20" y="3967464"/>
            <a:ext cx="2438400" cy="2438400"/>
          </a:xfrm>
          <a:prstGeom prst="rect">
            <a:avLst/>
          </a:prstGeom>
        </p:spPr>
      </p:pic>
      <p:pic>
        <p:nvPicPr>
          <p:cNvPr id="1030" name="Picture 6" descr="http://cmm.ensmp.fr/~beucher/ima5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453" y="39674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1925" y="6405864"/>
            <a:ext cx="1135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Marker-controlled </a:t>
            </a:r>
            <a:r>
              <a:rPr lang="en-US" dirty="0" smtClean="0"/>
              <a:t>watershed</a:t>
            </a:r>
            <a:r>
              <a:rPr lang="en-US" b="1" dirty="0" smtClean="0"/>
              <a:t>: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://cmm.ensmp.fr/~</a:t>
            </a:r>
            <a:r>
              <a:rPr lang="en-US" dirty="0" smtClean="0">
                <a:hlinkClick r:id="rId5"/>
              </a:rPr>
              <a:t>beucher/wtshed.html</a:t>
            </a:r>
            <a:r>
              <a:rPr lang="en-US" dirty="0" smtClean="0"/>
              <a:t>, Accessed: 10.10.2015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3065" y="1690688"/>
            <a:ext cx="1042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ontent Placeholder 7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Watershed algorithm can cause over segmentation problem, since natural images have noise and local irregularities. Solution is: Marker controlled </a:t>
            </a:r>
            <a:r>
              <a:rPr lang="en-US" smtClean="0"/>
              <a:t>watershed algorithm.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R</a:t>
            </a:r>
            <a:r>
              <a:rPr lang="en-US" dirty="0" smtClean="0"/>
              <a:t>eference </a:t>
            </a:r>
            <a:r>
              <a:rPr lang="en-US" dirty="0"/>
              <a:t>image: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50" y="2300927"/>
            <a:ext cx="6528500" cy="367166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GUI for selection of color patches.</a:t>
            </a:r>
          </a:p>
          <a:p>
            <a:pPr lvl="1"/>
            <a:r>
              <a:rPr lang="en-US" dirty="0" smtClean="0"/>
              <a:t>We calculate</a:t>
            </a:r>
            <a:r>
              <a:rPr lang="en-US" dirty="0"/>
              <a:t> </a:t>
            </a:r>
            <a:r>
              <a:rPr lang="en-US" dirty="0" smtClean="0"/>
              <a:t>average of each patch to find color vector. </a:t>
            </a:r>
          </a:p>
          <a:p>
            <a:pPr lvl="1"/>
            <a:r>
              <a:rPr lang="en-US" dirty="0" smtClean="0"/>
              <a:t>We can add more than one reference and target color.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7165"/>
            <a:ext cx="5347200" cy="3240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200" y="3611486"/>
            <a:ext cx="5347200" cy="32465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5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Reference: Orange patch in color chart. </a:t>
            </a:r>
          </a:p>
          <a:p>
            <a:r>
              <a:rPr lang="en-US" dirty="0" smtClean="0"/>
              <a:t>Target: Red </a:t>
            </a:r>
            <a:r>
              <a:rPr lang="en-US" dirty="0"/>
              <a:t>of pillow </a:t>
            </a:r>
            <a:r>
              <a:rPr lang="en-US" dirty="0" smtClean="0"/>
              <a:t>in scene.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4721"/>
            <a:ext cx="4836920" cy="2711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0" y="4146881"/>
            <a:ext cx="4836920" cy="2711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946" y="5289847"/>
            <a:ext cx="2776054" cy="15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0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8199" y="836024"/>
            <a:ext cx="10515601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b="1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Goal</a:t>
            </a:r>
            <a:endParaRPr lang="en-US" b="1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Alter </a:t>
            </a:r>
            <a:r>
              <a:rPr lang="en-US" dirty="0">
                <a:solidFill>
                  <a:prstClr val="black"/>
                </a:solidFill>
              </a:rPr>
              <a:t>an image’s </a:t>
            </a:r>
            <a:r>
              <a:rPr lang="en-US" dirty="0" smtClean="0">
                <a:solidFill>
                  <a:prstClr val="black"/>
                </a:solidFill>
              </a:rPr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Example: removing a dominant and undesirable yellow in a photo taken under incandescent illumination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Borrow 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one image’s color </a:t>
            </a:r>
            <a:r>
              <a:rPr lang="en-US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characteristics and 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look and </a:t>
            </a:r>
            <a:r>
              <a:rPr lang="en-US" dirty="0" smtClean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feel from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Modify </a:t>
            </a:r>
            <a:r>
              <a:rPr lang="en-US" dirty="0">
                <a:solidFill>
                  <a:prstClr val="black"/>
                </a:solidFill>
              </a:rPr>
              <a:t>all color channels in tandem and changing pixels’ color in a coherent </a:t>
            </a:r>
            <a:r>
              <a:rPr lang="en-US" dirty="0" smtClean="0">
                <a:solidFill>
                  <a:prstClr val="black"/>
                </a:solidFill>
              </a:rPr>
              <a:t>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r>
              <a:rPr lang="en-US" b="1" dirty="0">
                <a:solidFill>
                  <a:prstClr val="black"/>
                </a:solidFill>
              </a:rPr>
              <a:t>Color Transfer between Images (2001)</a:t>
            </a:r>
            <a:endParaRPr lang="en-US" dirty="0">
              <a:solidFill>
                <a:prstClr val="black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Statistics and color correction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Choosing a suitable color space to human vision and natural scenes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Minimum correlation between channels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lαβ orthogonal perception-based color space of </a:t>
            </a:r>
            <a:r>
              <a:rPr lang="en-US" dirty="0" err="1">
                <a:solidFill>
                  <a:prstClr val="black"/>
                </a:solidFill>
              </a:rPr>
              <a:t>Ruderman</a:t>
            </a:r>
            <a:r>
              <a:rPr lang="en-US" dirty="0">
                <a:solidFill>
                  <a:prstClr val="black"/>
                </a:solidFill>
              </a:rPr>
              <a:t> et 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Independent operations in color channels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2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Reference: Red patch in color chart. </a:t>
            </a:r>
          </a:p>
          <a:p>
            <a:r>
              <a:rPr lang="en-US" dirty="0" smtClean="0"/>
              <a:t>Target: Green </a:t>
            </a:r>
            <a:r>
              <a:rPr lang="en-US" dirty="0"/>
              <a:t>face </a:t>
            </a:r>
            <a:r>
              <a:rPr lang="en-US" dirty="0" smtClean="0"/>
              <a:t>toy in scene.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4721"/>
            <a:ext cx="4836920" cy="271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0" y="4146881"/>
            <a:ext cx="4836919" cy="2711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946" y="5289847"/>
            <a:ext cx="2776054" cy="15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3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Reference: Blue patch in color chart. </a:t>
            </a:r>
          </a:p>
          <a:p>
            <a:r>
              <a:rPr lang="en-US" dirty="0" smtClean="0"/>
              <a:t>Target: Red </a:t>
            </a:r>
            <a:r>
              <a:rPr lang="en-US" dirty="0"/>
              <a:t>of pillow </a:t>
            </a:r>
            <a:r>
              <a:rPr lang="en-US" dirty="0" smtClean="0"/>
              <a:t>is in scene.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4721"/>
            <a:ext cx="4836920" cy="2711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0" y="4146881"/>
            <a:ext cx="4836920" cy="271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946" y="5289847"/>
            <a:ext cx="2776054" cy="15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4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Reference: Orange patch in color chart. </a:t>
            </a:r>
          </a:p>
          <a:p>
            <a:r>
              <a:rPr lang="en-US" dirty="0" smtClean="0"/>
              <a:t>Target: Green </a:t>
            </a:r>
            <a:r>
              <a:rPr lang="en-US" dirty="0"/>
              <a:t>face toy </a:t>
            </a:r>
            <a:r>
              <a:rPr lang="en-US" dirty="0" smtClean="0"/>
              <a:t>in scene.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4721"/>
            <a:ext cx="4836920" cy="271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0" y="4146881"/>
            <a:ext cx="4836919" cy="2711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438" y="5306938"/>
            <a:ext cx="2745562" cy="15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0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5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Reference: Orange patch in color chart. </a:t>
            </a:r>
          </a:p>
          <a:p>
            <a:r>
              <a:rPr lang="en-US" dirty="0" smtClean="0"/>
              <a:t>Target: Green </a:t>
            </a:r>
            <a:r>
              <a:rPr lang="en-US" dirty="0"/>
              <a:t>face toy </a:t>
            </a:r>
            <a:r>
              <a:rPr lang="en-US" dirty="0" smtClean="0"/>
              <a:t>in scene.</a:t>
            </a:r>
          </a:p>
          <a:p>
            <a:r>
              <a:rPr lang="en-US" dirty="0"/>
              <a:t>Reference: </a:t>
            </a:r>
            <a:r>
              <a:rPr lang="en-US" dirty="0" smtClean="0"/>
              <a:t>Pink patch </a:t>
            </a:r>
            <a:r>
              <a:rPr lang="en-US" dirty="0"/>
              <a:t>in color chart. </a:t>
            </a:r>
          </a:p>
          <a:p>
            <a:r>
              <a:rPr lang="en-US" dirty="0"/>
              <a:t>Target: </a:t>
            </a:r>
            <a:r>
              <a:rPr lang="en-US" dirty="0" smtClean="0"/>
              <a:t>Red </a:t>
            </a:r>
            <a:r>
              <a:rPr lang="en-US" dirty="0"/>
              <a:t>of </a:t>
            </a:r>
            <a:r>
              <a:rPr lang="en-US" dirty="0" smtClean="0"/>
              <a:t>pillow in </a:t>
            </a:r>
            <a:r>
              <a:rPr lang="en-US" dirty="0"/>
              <a:t>scene.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4721"/>
            <a:ext cx="4836920" cy="2711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0" y="4146881"/>
            <a:ext cx="4836920" cy="2711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946" y="5289847"/>
            <a:ext cx="2776054" cy="15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6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Reference: Orange patch in color chart. </a:t>
            </a:r>
          </a:p>
          <a:p>
            <a:r>
              <a:rPr lang="en-US" dirty="0" smtClean="0"/>
              <a:t>Target: Green </a:t>
            </a:r>
            <a:r>
              <a:rPr lang="en-US" dirty="0"/>
              <a:t>face toy </a:t>
            </a:r>
            <a:r>
              <a:rPr lang="en-US" dirty="0" smtClean="0"/>
              <a:t>in scene.</a:t>
            </a:r>
          </a:p>
          <a:p>
            <a:r>
              <a:rPr lang="en-US" dirty="0"/>
              <a:t>Reference: </a:t>
            </a:r>
            <a:r>
              <a:rPr lang="en-US" dirty="0" smtClean="0"/>
              <a:t>Purple patch </a:t>
            </a:r>
            <a:r>
              <a:rPr lang="en-US" dirty="0"/>
              <a:t>in color chart. </a:t>
            </a:r>
          </a:p>
          <a:p>
            <a:r>
              <a:rPr lang="en-US" dirty="0"/>
              <a:t>Target: </a:t>
            </a:r>
            <a:r>
              <a:rPr lang="en-US" dirty="0" smtClean="0"/>
              <a:t>Red </a:t>
            </a:r>
            <a:r>
              <a:rPr lang="en-US" dirty="0"/>
              <a:t>of </a:t>
            </a:r>
            <a:r>
              <a:rPr lang="en-US" dirty="0" smtClean="0"/>
              <a:t>pillow in </a:t>
            </a:r>
            <a:r>
              <a:rPr lang="en-US" dirty="0"/>
              <a:t>scene.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4721"/>
            <a:ext cx="4836920" cy="271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0" y="4134720"/>
            <a:ext cx="4836920" cy="2711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946" y="5289847"/>
            <a:ext cx="2776054" cy="15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4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7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r>
              <a:rPr lang="en-US" dirty="0"/>
              <a:t>: </a:t>
            </a:r>
            <a:r>
              <a:rPr lang="en-US" dirty="0" smtClean="0"/>
              <a:t>Pink patch </a:t>
            </a:r>
            <a:r>
              <a:rPr lang="en-US" dirty="0"/>
              <a:t>in color chart. </a:t>
            </a:r>
          </a:p>
          <a:p>
            <a:r>
              <a:rPr lang="en-US" dirty="0"/>
              <a:t>Target: </a:t>
            </a:r>
            <a:r>
              <a:rPr lang="en-US" dirty="0" smtClean="0"/>
              <a:t>Red </a:t>
            </a:r>
            <a:r>
              <a:rPr lang="en-US" dirty="0"/>
              <a:t>of </a:t>
            </a:r>
            <a:r>
              <a:rPr lang="en-US" dirty="0" smtClean="0"/>
              <a:t>pillow in </a:t>
            </a:r>
            <a:r>
              <a:rPr lang="en-US" dirty="0"/>
              <a:t>scene.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4721"/>
            <a:ext cx="4836920" cy="2711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0" y="4134720"/>
            <a:ext cx="4836920" cy="2711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20" y="5298393"/>
            <a:ext cx="2772079" cy="1559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22" y="3727773"/>
            <a:ext cx="2772078" cy="1559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20" y="5298392"/>
            <a:ext cx="2772080" cy="155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8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r>
              <a:rPr lang="en-US" dirty="0"/>
              <a:t>: </a:t>
            </a:r>
            <a:r>
              <a:rPr lang="en-US" dirty="0" smtClean="0"/>
              <a:t>Purple patch </a:t>
            </a:r>
            <a:r>
              <a:rPr lang="en-US" dirty="0"/>
              <a:t>in color chart. </a:t>
            </a:r>
          </a:p>
          <a:p>
            <a:r>
              <a:rPr lang="en-US" dirty="0"/>
              <a:t>Target: </a:t>
            </a:r>
            <a:r>
              <a:rPr lang="en-US" dirty="0" smtClean="0"/>
              <a:t>Red </a:t>
            </a:r>
            <a:r>
              <a:rPr lang="en-US" dirty="0"/>
              <a:t>of </a:t>
            </a:r>
            <a:r>
              <a:rPr lang="en-US" dirty="0" smtClean="0"/>
              <a:t>pillow in </a:t>
            </a:r>
            <a:r>
              <a:rPr lang="en-US" dirty="0"/>
              <a:t>scene.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4721"/>
            <a:ext cx="4836920" cy="2711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0" y="4134720"/>
            <a:ext cx="4836919" cy="2711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20" y="5298393"/>
            <a:ext cx="2772079" cy="1559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22" y="3727773"/>
            <a:ext cx="2772078" cy="1559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20" y="5298392"/>
            <a:ext cx="2772080" cy="155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0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9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r>
              <a:rPr lang="en-US" dirty="0"/>
              <a:t>: </a:t>
            </a:r>
            <a:r>
              <a:rPr lang="en-US" dirty="0" smtClean="0"/>
              <a:t>Blue patch </a:t>
            </a:r>
            <a:r>
              <a:rPr lang="en-US" dirty="0"/>
              <a:t>in color chart. </a:t>
            </a:r>
          </a:p>
          <a:p>
            <a:r>
              <a:rPr lang="en-US" dirty="0"/>
              <a:t>Target: </a:t>
            </a:r>
            <a:r>
              <a:rPr lang="en-US" dirty="0" smtClean="0"/>
              <a:t>Red </a:t>
            </a:r>
            <a:r>
              <a:rPr lang="en-US" dirty="0"/>
              <a:t>of </a:t>
            </a:r>
            <a:r>
              <a:rPr lang="en-US" dirty="0" smtClean="0"/>
              <a:t>pillow in </a:t>
            </a:r>
            <a:r>
              <a:rPr lang="en-US" dirty="0"/>
              <a:t>scene</a:t>
            </a:r>
            <a:r>
              <a:rPr lang="en-US" dirty="0" smtClean="0"/>
              <a:t>.</a:t>
            </a:r>
          </a:p>
          <a:p>
            <a:r>
              <a:rPr lang="en-US" dirty="0"/>
              <a:t>Reference: Orange patch in color chart.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Target: Green face toy in scene.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4721"/>
            <a:ext cx="4836920" cy="2711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20" y="4146881"/>
            <a:ext cx="4836920" cy="2711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846" y="5426579"/>
            <a:ext cx="2544154" cy="14308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26" y="4037018"/>
            <a:ext cx="2545174" cy="14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Thank you.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00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# </a:t>
            </a:r>
            <a:r>
              <a:rPr lang="en-US" dirty="0"/>
              <a:t>scale by the standard deviations</a:t>
            </a:r>
            <a:br>
              <a:rPr lang="en-US" dirty="0"/>
            </a:br>
            <a:r>
              <a:rPr lang="en-US" dirty="0"/>
              <a:t>    l = (</a:t>
            </a:r>
            <a:r>
              <a:rPr lang="en-US" dirty="0" err="1"/>
              <a:t>lStdSrc</a:t>
            </a:r>
            <a:r>
              <a:rPr lang="en-US" dirty="0"/>
              <a:t> / </a:t>
            </a:r>
            <a:r>
              <a:rPr lang="en-US" dirty="0" err="1"/>
              <a:t>lStdTar</a:t>
            </a:r>
            <a:r>
              <a:rPr lang="en-US" dirty="0"/>
              <a:t>) * l</a:t>
            </a:r>
            <a:br>
              <a:rPr lang="en-US" dirty="0"/>
            </a:br>
            <a:r>
              <a:rPr lang="en-US" dirty="0"/>
              <a:t>    a = (</a:t>
            </a:r>
            <a:r>
              <a:rPr lang="en-US" dirty="0" err="1"/>
              <a:t>aStdSrc</a:t>
            </a:r>
            <a:r>
              <a:rPr lang="en-US" dirty="0"/>
              <a:t> / </a:t>
            </a:r>
            <a:r>
              <a:rPr lang="en-US" dirty="0" err="1"/>
              <a:t>aStdTar</a:t>
            </a:r>
            <a:r>
              <a:rPr lang="en-US" dirty="0"/>
              <a:t>) * a</a:t>
            </a:r>
            <a:br>
              <a:rPr lang="en-US" dirty="0"/>
            </a:br>
            <a:r>
              <a:rPr lang="en-US" dirty="0"/>
              <a:t>    b = (</a:t>
            </a:r>
            <a:r>
              <a:rPr lang="en-US" dirty="0" err="1"/>
              <a:t>bStdSrc</a:t>
            </a:r>
            <a:r>
              <a:rPr lang="en-US" dirty="0"/>
              <a:t> / </a:t>
            </a:r>
            <a:r>
              <a:rPr lang="en-US" dirty="0" err="1"/>
              <a:t>bStdTar</a:t>
            </a:r>
            <a:r>
              <a:rPr lang="en-US" dirty="0"/>
              <a:t>) * 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245261"/>
            <a:ext cx="885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code: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://www.pyimagesearch.com/2014/06/30/super-fast-color-transfer-images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8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2811"/>
            <a:ext cx="7162800" cy="4763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LEVEL-1: Color transfer by matching variances</a:t>
            </a:r>
          </a:p>
          <a:p>
            <a:pPr marL="0" indent="0">
              <a:buNone/>
            </a:pPr>
            <a:r>
              <a:rPr lang="en-US" sz="1800" b="1" dirty="0" smtClean="0"/>
              <a:t>Decorrelation Operations</a:t>
            </a:r>
            <a:endParaRPr lang="en-US" sz="1800" b="1" dirty="0"/>
          </a:p>
          <a:p>
            <a:r>
              <a:rPr lang="en-US" sz="1800" dirty="0" smtClean="0"/>
              <a:t>RGB </a:t>
            </a:r>
            <a:r>
              <a:rPr lang="en-US" sz="1800" dirty="0"/>
              <a:t>-&gt; XYZ device-independent </a:t>
            </a:r>
            <a:r>
              <a:rPr lang="en-US" sz="1800" dirty="0" err="1" smtClean="0"/>
              <a:t>tristimulus</a:t>
            </a:r>
            <a:r>
              <a:rPr lang="en-US" sz="1800" dirty="0" smtClean="0"/>
              <a:t> values</a:t>
            </a:r>
          </a:p>
          <a:p>
            <a:pPr marL="0" indent="0">
              <a:buNone/>
            </a:pPr>
            <a:r>
              <a:rPr lang="en-US" sz="1800" dirty="0"/>
              <a:t>	XYZitu601-1 (D65) standard conversion matrix </a:t>
            </a:r>
          </a:p>
          <a:p>
            <a:pPr marL="0" indent="0">
              <a:buNone/>
            </a:pPr>
            <a:r>
              <a:rPr lang="en-US" sz="1800" i="1" dirty="0" smtClean="0"/>
              <a:t>	</a:t>
            </a:r>
            <a:r>
              <a:rPr lang="en-US" sz="1800" i="1" dirty="0" err="1" smtClean="0"/>
              <a:t>M</a:t>
            </a:r>
            <a:r>
              <a:rPr lang="en-US" sz="1800" i="1" baseline="-25000" dirty="0" err="1" smtClean="0"/>
              <a:t>itu</a:t>
            </a:r>
            <a:r>
              <a:rPr lang="en-US" sz="1800" i="1" dirty="0" err="1" smtClean="0"/>
              <a:t>x</a:t>
            </a:r>
            <a:r>
              <a:rPr lang="en-US" sz="1800" i="1" dirty="0" smtClean="0"/>
              <a:t> </a:t>
            </a:r>
            <a:r>
              <a:rPr lang="en-US" sz="1800" dirty="0"/>
              <a:t>= (111)</a:t>
            </a:r>
            <a:r>
              <a:rPr lang="en-US" sz="1800" i="1" baseline="30000" dirty="0"/>
              <a:t>T</a:t>
            </a:r>
            <a:r>
              <a:rPr lang="en-US" sz="1800" i="1" dirty="0"/>
              <a:t> </a:t>
            </a:r>
            <a:r>
              <a:rPr lang="en-US" sz="1800" dirty="0"/>
              <a:t>-&gt; solve for </a:t>
            </a:r>
            <a:r>
              <a:rPr lang="en-US" sz="1800" i="1" dirty="0"/>
              <a:t>x</a:t>
            </a:r>
            <a:r>
              <a:rPr lang="en-US" sz="1800" dirty="0"/>
              <a:t> </a:t>
            </a:r>
            <a:endParaRPr lang="en-US" sz="1800" dirty="0" smtClean="0"/>
          </a:p>
          <a:p>
            <a:r>
              <a:rPr lang="en-US" sz="1800" dirty="0" smtClean="0"/>
              <a:t>XYZ -&gt;LMS cone space normalization</a:t>
            </a:r>
          </a:p>
          <a:p>
            <a:r>
              <a:rPr lang="en-US" sz="1800" dirty="0" smtClean="0"/>
              <a:t>Logarithmic </a:t>
            </a:r>
            <a:r>
              <a:rPr lang="en-US" sz="1800" dirty="0"/>
              <a:t>space to eliminate skewness on the data</a:t>
            </a:r>
            <a:endParaRPr lang="en-US" sz="1800" dirty="0" smtClean="0"/>
          </a:p>
          <a:p>
            <a:r>
              <a:rPr lang="en-US" sz="1800" dirty="0" smtClean="0"/>
              <a:t>LMS -&gt; lαβ </a:t>
            </a:r>
            <a:r>
              <a:rPr lang="en-US" sz="1800" dirty="0"/>
              <a:t>maximal decorrelation using </a:t>
            </a:r>
            <a:r>
              <a:rPr lang="en-US" sz="1800" dirty="0" smtClean="0"/>
              <a:t>PCA</a:t>
            </a:r>
          </a:p>
          <a:p>
            <a:r>
              <a:rPr lang="en-US" sz="1800" dirty="0"/>
              <a:t>Variant of opponent-color </a:t>
            </a:r>
            <a:r>
              <a:rPr lang="en-US" sz="1800" dirty="0" smtClean="0"/>
              <a:t>models</a:t>
            </a:r>
          </a:p>
          <a:p>
            <a:r>
              <a:rPr lang="en-US" sz="1800" dirty="0"/>
              <a:t>An achromatic channel (I), chromatic yellow–blue (α) and red–green (β) opponent </a:t>
            </a:r>
            <a:r>
              <a:rPr lang="en-US" sz="1800" dirty="0" smtClean="0"/>
              <a:t>channels</a:t>
            </a:r>
          </a:p>
          <a:p>
            <a:r>
              <a:rPr lang="en-US" sz="1800" dirty="0"/>
              <a:t>Achromatic axis is orthogonal to the equiluminant plane</a:t>
            </a:r>
          </a:p>
          <a:p>
            <a:endParaRPr lang="en-US" sz="1800" dirty="0"/>
          </a:p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888" y="671609"/>
            <a:ext cx="3081912" cy="928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887" y="1629114"/>
            <a:ext cx="3081913" cy="873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445" y="2444265"/>
            <a:ext cx="3243638" cy="932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695" y="3692870"/>
            <a:ext cx="3293919" cy="94112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39258" y="4605337"/>
            <a:ext cx="5764825" cy="1762125"/>
            <a:chOff x="5588975" y="4287233"/>
            <a:chExt cx="5764825" cy="17621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2700" y="4772092"/>
              <a:ext cx="1181100" cy="8057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88975" y="4287233"/>
              <a:ext cx="3048000" cy="1762125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10763250" y="4293929"/>
              <a:ext cx="0" cy="361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8879961" y="5168295"/>
              <a:ext cx="1142813" cy="66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/>
          <p:nvPr/>
        </p:nvCxnSpPr>
        <p:spPr>
          <a:xfrm>
            <a:off x="10763250" y="3376697"/>
            <a:ext cx="0" cy="36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956" y="5895993"/>
            <a:ext cx="199072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2811"/>
            <a:ext cx="7879773" cy="4214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LEVEL-1: Color transfer by matching </a:t>
            </a:r>
            <a:r>
              <a:rPr lang="en-US" sz="1800" b="1" dirty="0" smtClean="0"/>
              <a:t>variances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Color </a:t>
            </a:r>
            <a:r>
              <a:rPr lang="en-US" sz="1800" b="1" dirty="0"/>
              <a:t>processing</a:t>
            </a:r>
            <a:r>
              <a:rPr lang="en-US" sz="1800" b="1" dirty="0" smtClean="0"/>
              <a:t>, color transfer Operations  [1]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along each of the three </a:t>
            </a:r>
            <a:r>
              <a:rPr lang="en-US" sz="1800" dirty="0" smtClean="0"/>
              <a:t>axes:</a:t>
            </a:r>
            <a:endParaRPr lang="en-US" sz="1800" dirty="0"/>
          </a:p>
          <a:p>
            <a:r>
              <a:rPr lang="en-US" sz="1800" dirty="0" smtClean="0"/>
              <a:t>Subtract µ </a:t>
            </a:r>
            <a:r>
              <a:rPr lang="en-US" sz="1800" dirty="0"/>
              <a:t>source </a:t>
            </a:r>
            <a:r>
              <a:rPr lang="en-US" sz="1800" dirty="0" smtClean="0"/>
              <a:t>from </a:t>
            </a:r>
            <a:r>
              <a:rPr lang="en-US" sz="1800" dirty="0"/>
              <a:t>the </a:t>
            </a:r>
            <a:r>
              <a:rPr lang="en-US" sz="1800" dirty="0" smtClean="0"/>
              <a:t>source data points</a:t>
            </a:r>
          </a:p>
          <a:p>
            <a:pPr marL="0" indent="0">
              <a:buNone/>
            </a:pPr>
            <a:r>
              <a:rPr lang="en-US" sz="1800" b="1" dirty="0" smtClean="0"/>
              <a:t>	</a:t>
            </a:r>
            <a:r>
              <a:rPr lang="en-US" sz="1800" dirty="0" smtClean="0"/>
              <a:t>l</a:t>
            </a:r>
            <a:r>
              <a:rPr lang="en-US" sz="1800" dirty="0"/>
              <a:t>* = ls - µls, </a:t>
            </a:r>
            <a:r>
              <a:rPr lang="el-GR" sz="1800" dirty="0"/>
              <a:t>α</a:t>
            </a:r>
            <a:r>
              <a:rPr lang="en-US" sz="1800" dirty="0"/>
              <a:t>* = </a:t>
            </a:r>
            <a:r>
              <a:rPr lang="el-GR" sz="1800" dirty="0"/>
              <a:t>α</a:t>
            </a:r>
            <a:r>
              <a:rPr lang="en-US" sz="1800" dirty="0"/>
              <a:t>s - µ</a:t>
            </a:r>
            <a:r>
              <a:rPr lang="el-GR" sz="1800" dirty="0"/>
              <a:t>α</a:t>
            </a:r>
            <a:r>
              <a:rPr lang="en-US" sz="1800" dirty="0"/>
              <a:t>s , </a:t>
            </a:r>
            <a:r>
              <a:rPr lang="el-GR" sz="1800" dirty="0"/>
              <a:t>β</a:t>
            </a:r>
            <a:r>
              <a:rPr lang="en-US" sz="1800" dirty="0"/>
              <a:t>* = </a:t>
            </a:r>
            <a:r>
              <a:rPr lang="el-GR" sz="1800" dirty="0"/>
              <a:t>β</a:t>
            </a:r>
            <a:r>
              <a:rPr lang="en-US" sz="1800" dirty="0"/>
              <a:t>s - µ</a:t>
            </a:r>
            <a:r>
              <a:rPr lang="el-GR" sz="1800" dirty="0"/>
              <a:t>β</a:t>
            </a:r>
            <a:r>
              <a:rPr lang="en-US" sz="1800" dirty="0" smtClean="0"/>
              <a:t>s</a:t>
            </a:r>
            <a:endParaRPr lang="en-US" sz="1800" dirty="0"/>
          </a:p>
          <a:p>
            <a:r>
              <a:rPr lang="en-US" sz="1800" dirty="0"/>
              <a:t>scale the data points</a:t>
            </a:r>
            <a:r>
              <a:rPr lang="en-US" sz="1800" dirty="0" smtClean="0"/>
              <a:t> by</a:t>
            </a:r>
            <a:r>
              <a:rPr lang="en-US" sz="1800" dirty="0"/>
              <a:t> respective standard deviations </a:t>
            </a:r>
            <a:r>
              <a:rPr lang="el-GR" sz="2200" dirty="0" smtClean="0"/>
              <a:t>σ</a:t>
            </a:r>
            <a:r>
              <a:rPr lang="en-US" sz="1800" dirty="0" smtClean="0"/>
              <a:t>t/</a:t>
            </a:r>
            <a:r>
              <a:rPr lang="el-GR" sz="2200" dirty="0" smtClean="0"/>
              <a:t>σ</a:t>
            </a:r>
            <a:r>
              <a:rPr lang="en-US" sz="1800" dirty="0" smtClean="0"/>
              <a:t>s</a:t>
            </a:r>
          </a:p>
          <a:p>
            <a:pPr marL="0" indent="0">
              <a:buNone/>
            </a:pPr>
            <a:r>
              <a:rPr lang="en-US" sz="1800" b="1" dirty="0" smtClean="0"/>
              <a:t>	</a:t>
            </a:r>
            <a:r>
              <a:rPr lang="en-US" sz="1800" dirty="0" smtClean="0"/>
              <a:t>l</a:t>
            </a:r>
            <a:r>
              <a:rPr lang="en-US" sz="1800" dirty="0"/>
              <a:t>’ = l*.</a:t>
            </a:r>
            <a:r>
              <a:rPr lang="el-GR" sz="1800" dirty="0"/>
              <a:t>σ</a:t>
            </a:r>
            <a:r>
              <a:rPr lang="en-US" sz="1800" dirty="0"/>
              <a:t>t/</a:t>
            </a:r>
            <a:r>
              <a:rPr lang="el-GR" sz="1800" dirty="0"/>
              <a:t>σ</a:t>
            </a:r>
            <a:r>
              <a:rPr lang="en-US" sz="1800" dirty="0"/>
              <a:t>s , </a:t>
            </a:r>
            <a:r>
              <a:rPr lang="el-GR" sz="1800" dirty="0"/>
              <a:t>α</a:t>
            </a:r>
            <a:r>
              <a:rPr lang="en-US" sz="1800" dirty="0"/>
              <a:t>’ = </a:t>
            </a:r>
            <a:r>
              <a:rPr lang="el-GR" sz="1800" dirty="0"/>
              <a:t>α</a:t>
            </a:r>
            <a:r>
              <a:rPr lang="en-US" sz="1800" dirty="0"/>
              <a:t>*.</a:t>
            </a:r>
            <a:r>
              <a:rPr lang="el-GR" sz="1800" dirty="0"/>
              <a:t>σ</a:t>
            </a:r>
            <a:r>
              <a:rPr lang="en-US" sz="1800" dirty="0"/>
              <a:t>t/</a:t>
            </a:r>
            <a:r>
              <a:rPr lang="el-GR" sz="1800" dirty="0"/>
              <a:t>σ</a:t>
            </a:r>
            <a:r>
              <a:rPr lang="en-US" sz="1800" dirty="0"/>
              <a:t>s  , </a:t>
            </a:r>
            <a:r>
              <a:rPr lang="el-GR" sz="1800" dirty="0"/>
              <a:t>β</a:t>
            </a:r>
            <a:r>
              <a:rPr lang="en-US" sz="1800" dirty="0"/>
              <a:t>’ = </a:t>
            </a:r>
            <a:r>
              <a:rPr lang="el-GR" sz="1800" dirty="0"/>
              <a:t>β</a:t>
            </a:r>
            <a:r>
              <a:rPr lang="en-US" sz="1800" dirty="0"/>
              <a:t>*.</a:t>
            </a:r>
            <a:r>
              <a:rPr lang="el-GR" sz="1800" dirty="0"/>
              <a:t>σ</a:t>
            </a:r>
            <a:r>
              <a:rPr lang="en-US" sz="1800" dirty="0"/>
              <a:t>t/</a:t>
            </a:r>
            <a:r>
              <a:rPr lang="el-GR" sz="1800" dirty="0"/>
              <a:t>σ</a:t>
            </a:r>
            <a:r>
              <a:rPr lang="en-US" sz="1800" dirty="0" smtClean="0"/>
              <a:t>s</a:t>
            </a:r>
          </a:p>
          <a:p>
            <a:r>
              <a:rPr lang="en-US" sz="1800" dirty="0" smtClean="0"/>
              <a:t>Add </a:t>
            </a:r>
            <a:r>
              <a:rPr lang="en-US" sz="1800" dirty="0"/>
              <a:t>µ </a:t>
            </a:r>
            <a:r>
              <a:rPr lang="en-US" sz="1800" dirty="0" smtClean="0"/>
              <a:t>target</a:t>
            </a:r>
          </a:p>
          <a:p>
            <a:pPr marL="0" indent="0">
              <a:buNone/>
            </a:pPr>
            <a:r>
              <a:rPr lang="en-US" sz="1800" dirty="0" smtClean="0"/>
              <a:t>	L**= </a:t>
            </a:r>
            <a:r>
              <a:rPr lang="en-US" sz="1800" dirty="0"/>
              <a:t>l</a:t>
            </a:r>
            <a:r>
              <a:rPr lang="en-US" sz="1800" dirty="0" smtClean="0"/>
              <a:t>’ </a:t>
            </a:r>
            <a:r>
              <a:rPr lang="en-US" sz="1800" dirty="0"/>
              <a:t>+ µ</a:t>
            </a:r>
            <a:r>
              <a:rPr lang="en-US" sz="1800" dirty="0" err="1"/>
              <a:t>lt</a:t>
            </a:r>
            <a:r>
              <a:rPr lang="en-US" sz="1800" dirty="0"/>
              <a:t> , </a:t>
            </a:r>
            <a:r>
              <a:rPr lang="el-GR" sz="1800" dirty="0" smtClean="0"/>
              <a:t>α</a:t>
            </a:r>
            <a:r>
              <a:rPr lang="en-US" sz="1800" dirty="0" smtClean="0"/>
              <a:t>**= </a:t>
            </a:r>
            <a:r>
              <a:rPr lang="el-GR" sz="1800" dirty="0" smtClean="0"/>
              <a:t>α</a:t>
            </a:r>
            <a:r>
              <a:rPr lang="en-US" sz="1800" dirty="0" smtClean="0"/>
              <a:t>’ </a:t>
            </a:r>
            <a:r>
              <a:rPr lang="en-US" sz="1800" dirty="0"/>
              <a:t>+ µ</a:t>
            </a:r>
            <a:r>
              <a:rPr lang="el-GR" sz="1800" dirty="0"/>
              <a:t>α</a:t>
            </a:r>
            <a:r>
              <a:rPr lang="en-US" sz="1800" dirty="0"/>
              <a:t>t , </a:t>
            </a:r>
            <a:r>
              <a:rPr lang="el-GR" sz="1800" dirty="0" smtClean="0"/>
              <a:t>β</a:t>
            </a:r>
            <a:r>
              <a:rPr lang="en-US" sz="1800" dirty="0" smtClean="0"/>
              <a:t>**= </a:t>
            </a:r>
            <a:r>
              <a:rPr lang="el-GR" sz="1800" dirty="0"/>
              <a:t>β</a:t>
            </a:r>
            <a:r>
              <a:rPr lang="en-US" sz="1800" dirty="0" smtClean="0"/>
              <a:t>’ </a:t>
            </a:r>
            <a:r>
              <a:rPr lang="en-US" sz="1800" dirty="0"/>
              <a:t>+ µ</a:t>
            </a:r>
            <a:r>
              <a:rPr lang="el-GR" sz="1800" dirty="0"/>
              <a:t>β</a:t>
            </a:r>
            <a:r>
              <a:rPr lang="en-US" sz="1800" dirty="0"/>
              <a:t>t</a:t>
            </a:r>
          </a:p>
          <a:p>
            <a:pPr marL="0" indent="0">
              <a:buNone/>
            </a:pPr>
            <a:r>
              <a:rPr lang="en-US" sz="1800" b="1" dirty="0" smtClean="0"/>
              <a:t>Convert back to RGB</a:t>
            </a:r>
          </a:p>
          <a:p>
            <a:r>
              <a:rPr lang="en-US" sz="1800" i="1" dirty="0"/>
              <a:t>l</a:t>
            </a:r>
            <a:r>
              <a:rPr lang="en-US" sz="1800" dirty="0"/>
              <a:t>αβ </a:t>
            </a:r>
            <a:r>
              <a:rPr lang="en-US" sz="1800" dirty="0" smtClean="0"/>
              <a:t>-&gt; log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 LMS (10</a:t>
            </a:r>
            <a:r>
              <a:rPr lang="en-US" sz="1800" baseline="30000" dirty="0" smtClean="0"/>
              <a:t>x</a:t>
            </a:r>
            <a:r>
              <a:rPr lang="en-US" sz="1800" dirty="0" smtClean="0"/>
              <a:t>) -&gt; </a:t>
            </a:r>
            <a:r>
              <a:rPr lang="en-US" sz="1800" dirty="0"/>
              <a:t>LMS -&gt; </a:t>
            </a:r>
            <a:r>
              <a:rPr lang="en-US" sz="1800" dirty="0" smtClean="0"/>
              <a:t>XYZ </a:t>
            </a:r>
            <a:r>
              <a:rPr lang="en-US" sz="1800" dirty="0"/>
              <a:t>-&gt; RGB</a:t>
            </a:r>
          </a:p>
          <a:p>
            <a:endParaRPr lang="en-US" sz="1800" i="1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92" y="2585493"/>
            <a:ext cx="2924175" cy="17240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0687793" y="2208810"/>
            <a:ext cx="11875" cy="376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7034984" y="4395225"/>
            <a:ext cx="4356481" cy="1221706"/>
            <a:chOff x="6844981" y="4264595"/>
            <a:chExt cx="4356481" cy="12217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981" y="4686201"/>
              <a:ext cx="3095625" cy="800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63262" y="4713180"/>
              <a:ext cx="838200" cy="742950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10545289" y="4264595"/>
              <a:ext cx="11875" cy="376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9954352" y="5084655"/>
              <a:ext cx="248362" cy="1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8026545" y="722811"/>
            <a:ext cx="3356772" cy="1719263"/>
            <a:chOff x="8026545" y="722811"/>
            <a:chExt cx="3356772" cy="171926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l="4551" r="8990" b="5744"/>
            <a:stretch/>
          </p:blipFill>
          <p:spPr>
            <a:xfrm>
              <a:off x="8026545" y="722811"/>
              <a:ext cx="2171700" cy="171926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92717" y="1058567"/>
              <a:ext cx="990600" cy="1047750"/>
            </a:xfrm>
            <a:prstGeom prst="rect">
              <a:avLst/>
            </a:prstGeom>
          </p:spPr>
        </p:pic>
      </p:grpSp>
      <p:pic>
        <p:nvPicPr>
          <p:cNvPr id="13" name="Content Placeholder 4"/>
          <p:cNvPicPr>
            <a:picLocks noChangeAspect="1"/>
          </p:cNvPicPr>
          <p:nvPr/>
        </p:nvPicPr>
        <p:blipFill rotWithShape="1">
          <a:blip r:embed="rId8"/>
          <a:srcRect b="72006"/>
          <a:stretch/>
        </p:blipFill>
        <p:spPr>
          <a:xfrm>
            <a:off x="307648" y="6281159"/>
            <a:ext cx="11400089" cy="4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702" y="1937298"/>
            <a:ext cx="6098541" cy="2106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722811"/>
                <a:ext cx="7879773" cy="42672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800" b="1" dirty="0" smtClean="0"/>
                  <a:t>LEVEL-2: </a:t>
                </a:r>
                <a:r>
                  <a:rPr lang="en-US" sz="1800" b="1" dirty="0"/>
                  <a:t>Color transfer by matching </a:t>
                </a:r>
                <a:r>
                  <a:rPr lang="en-US" sz="1800" b="1" dirty="0" smtClean="0"/>
                  <a:t>distributions[2]</a:t>
                </a:r>
                <a:endParaRPr lang="en-US" sz="1800" b="1" dirty="0"/>
              </a:p>
              <a:p>
                <a:pPr marL="0" indent="0">
                  <a:buNone/>
                </a:pPr>
                <a:r>
                  <a:rPr lang="en-US" sz="1800" b="1" dirty="0"/>
                  <a:t>Convert </a:t>
                </a:r>
                <a:r>
                  <a:rPr lang="en-US" sz="1800" b="1" dirty="0" smtClean="0"/>
                  <a:t>from RGB to </a:t>
                </a:r>
                <a:r>
                  <a:rPr lang="en-US" sz="1800" b="1" i="1" dirty="0" smtClean="0"/>
                  <a:t>l</a:t>
                </a:r>
                <a:r>
                  <a:rPr lang="en-US" sz="1800" b="1" dirty="0" smtClean="0"/>
                  <a:t>αβ</a:t>
                </a:r>
                <a:endParaRPr lang="en-US" sz="1800" b="1" dirty="0"/>
              </a:p>
              <a:p>
                <a:r>
                  <a:rPr lang="en-US" sz="1800" dirty="0"/>
                  <a:t>RGB </a:t>
                </a:r>
                <a:r>
                  <a:rPr lang="en-US" sz="1800" dirty="0" smtClean="0"/>
                  <a:t>-&gt; </a:t>
                </a:r>
                <a:r>
                  <a:rPr lang="en-US" sz="1800" dirty="0"/>
                  <a:t>XYZ </a:t>
                </a:r>
                <a:r>
                  <a:rPr lang="en-US" sz="1800" dirty="0" smtClean="0"/>
                  <a:t>-&gt; </a:t>
                </a:r>
                <a:r>
                  <a:rPr lang="en-US" sz="1800" dirty="0"/>
                  <a:t>LMS -&gt; </a:t>
                </a:r>
                <a:r>
                  <a:rPr lang="en-US" sz="1800" dirty="0" smtClean="0"/>
                  <a:t>log</a:t>
                </a:r>
                <a:r>
                  <a:rPr lang="en-US" sz="1800" baseline="30000" dirty="0" smtClean="0"/>
                  <a:t>-1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LMS (10</a:t>
                </a:r>
                <a:r>
                  <a:rPr lang="en-US" sz="1800" baseline="30000" dirty="0"/>
                  <a:t>x</a:t>
                </a:r>
                <a:r>
                  <a:rPr lang="en-US" sz="1800" dirty="0" smtClean="0"/>
                  <a:t>) -&gt; </a:t>
                </a:r>
                <a:r>
                  <a:rPr lang="en-US" sz="1800" i="1" dirty="0" smtClean="0"/>
                  <a:t>l</a:t>
                </a:r>
                <a:r>
                  <a:rPr lang="en-US" sz="1800" dirty="0" smtClean="0"/>
                  <a:t>αβ</a:t>
                </a:r>
              </a:p>
              <a:p>
                <a:pPr marL="0" indent="0">
                  <a:buNone/>
                </a:pPr>
                <a:r>
                  <a:rPr lang="en-US" sz="1800" b="1" dirty="0" smtClean="0"/>
                  <a:t>X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SG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SG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SG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𝟐𝟓𝟓</m:t>
                    </m:r>
                    <m:r>
                      <a:rPr lang="en-SG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b="1" dirty="0" smtClean="0"/>
              </a:p>
              <a:p>
                <a:pPr marL="0" indent="0">
                  <a:buNone/>
                </a:pPr>
                <a:r>
                  <a:rPr lang="en-US" sz="1800" b="1" dirty="0" smtClean="0"/>
                  <a:t>CDF</a:t>
                </a:r>
                <a:r>
                  <a:rPr lang="en-US" sz="1800" b="1" baseline="-25000" dirty="0" smtClean="0"/>
                  <a:t>s </a:t>
                </a:r>
                <a:r>
                  <a:rPr lang="en-US" sz="1800" b="1" dirty="0" smtClean="0"/>
                  <a:t>( </a:t>
                </a:r>
                <a:r>
                  <a:rPr lang="en-US" sz="1800" b="1" dirty="0" err="1" smtClean="0"/>
                  <a:t>Xs</a:t>
                </a:r>
                <a:r>
                  <a:rPr lang="en-US" sz="1800" b="1" dirty="0" smtClean="0"/>
                  <a:t> ) = </a:t>
                </a:r>
                <a:r>
                  <a:rPr lang="en-US" sz="1800" b="1" dirty="0" err="1" smtClean="0"/>
                  <a:t>CDF</a:t>
                </a:r>
                <a:r>
                  <a:rPr lang="en-US" sz="1800" b="1" baseline="-25000" dirty="0" err="1" smtClean="0"/>
                  <a:t>t</a:t>
                </a:r>
                <a:r>
                  <a:rPr lang="en-US" sz="1800" b="1" baseline="-25000" dirty="0" smtClean="0"/>
                  <a:t> </a:t>
                </a:r>
                <a:r>
                  <a:rPr lang="en-US" sz="1800" b="1" dirty="0" smtClean="0"/>
                  <a:t>( </a:t>
                </a:r>
                <a:r>
                  <a:rPr lang="en-US" sz="1800" b="1" dirty="0" err="1" smtClean="0"/>
                  <a:t>Xt</a:t>
                </a:r>
                <a:r>
                  <a:rPr lang="en-US" sz="1800" b="1" dirty="0" smtClean="0"/>
                  <a:t> )</a:t>
                </a:r>
                <a:endParaRPr lang="en-US" sz="1800" b="1" dirty="0"/>
              </a:p>
              <a:p>
                <a:pPr marL="0" indent="0">
                  <a:buNone/>
                </a:pPr>
                <a:r>
                  <a:rPr lang="en-US" sz="1800" b="1" dirty="0"/>
                  <a:t>Mapping function </a:t>
                </a:r>
                <a:endParaRPr lang="en-US" sz="1800" b="1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Simple solution : t(x</a:t>
                </a:r>
                <a:r>
                  <a:rPr lang="en-US" sz="1800" dirty="0"/>
                  <a:t>) = C</a:t>
                </a:r>
                <a:r>
                  <a:rPr lang="en-US" sz="1800" baseline="30000" dirty="0"/>
                  <a:t>−</a:t>
                </a:r>
                <a:r>
                  <a:rPr lang="en-US" sz="1800" baseline="30000" dirty="0" smtClean="0"/>
                  <a:t>1</a:t>
                </a:r>
                <a:r>
                  <a:rPr lang="en-US" sz="1800" baseline="-25000" dirty="0" smtClean="0"/>
                  <a:t>Y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(C</a:t>
                </a:r>
                <a:r>
                  <a:rPr lang="en-US" sz="1800" baseline="-25000" dirty="0"/>
                  <a:t>X</a:t>
                </a:r>
                <a:r>
                  <a:rPr lang="en-US" sz="1800" dirty="0"/>
                  <a:t> (x</a:t>
                </a:r>
                <a:r>
                  <a:rPr lang="en-US" sz="1800" dirty="0" smtClean="0"/>
                  <a:t>))  [2]</a:t>
                </a:r>
                <a:endParaRPr lang="en-US" sz="1800" b="1" dirty="0" smtClean="0"/>
              </a:p>
              <a:p>
                <a:r>
                  <a:rPr lang="en-US" sz="1800" b="1" dirty="0" smtClean="0"/>
                  <a:t>F(l</a:t>
                </a:r>
                <a:r>
                  <a:rPr lang="en-US" sz="1800" b="1" dirty="0"/>
                  <a:t>) = CDF</a:t>
                </a:r>
                <a:r>
                  <a:rPr lang="en-US" sz="1800" b="1" baseline="-25000" dirty="0"/>
                  <a:t>lt</a:t>
                </a:r>
                <a:r>
                  <a:rPr lang="en-US" sz="1800" b="1" baseline="30000" dirty="0"/>
                  <a:t>-1</a:t>
                </a:r>
                <a:r>
                  <a:rPr lang="en-US" sz="1800" b="1" baseline="-25000" dirty="0"/>
                  <a:t> </a:t>
                </a:r>
                <a:r>
                  <a:rPr lang="en-US" sz="1800" b="1" dirty="0"/>
                  <a:t>( </a:t>
                </a:r>
                <a:r>
                  <a:rPr lang="en-US" sz="1800" b="1" dirty="0" err="1"/>
                  <a:t>CDF</a:t>
                </a:r>
                <a:r>
                  <a:rPr lang="en-US" sz="1800" b="1" baseline="-25000" dirty="0" err="1"/>
                  <a:t>ls</a:t>
                </a:r>
                <a:r>
                  <a:rPr lang="en-US" sz="1800" b="1" baseline="-25000" dirty="0"/>
                  <a:t> </a:t>
                </a:r>
                <a:r>
                  <a:rPr lang="en-US" sz="1800" b="1" dirty="0"/>
                  <a:t>(l) )</a:t>
                </a:r>
              </a:p>
              <a:p>
                <a:r>
                  <a:rPr lang="en-US" sz="1800" b="1" dirty="0"/>
                  <a:t>F(</a:t>
                </a:r>
                <a:r>
                  <a:rPr lang="el-GR" sz="1800" b="1" dirty="0"/>
                  <a:t>α</a:t>
                </a:r>
                <a:r>
                  <a:rPr lang="en-US" sz="1800" b="1" dirty="0"/>
                  <a:t>) = CDF</a:t>
                </a:r>
                <a:r>
                  <a:rPr lang="el-GR" sz="1800" b="1" baseline="-25000" dirty="0"/>
                  <a:t>α</a:t>
                </a:r>
                <a:r>
                  <a:rPr lang="en-US" sz="1800" b="1" baseline="-25000" dirty="0"/>
                  <a:t>t</a:t>
                </a:r>
                <a:r>
                  <a:rPr lang="en-US" sz="1800" b="1" baseline="30000" dirty="0"/>
                  <a:t>-1</a:t>
                </a:r>
                <a:r>
                  <a:rPr lang="en-US" sz="1800" b="1" baseline="-25000" dirty="0"/>
                  <a:t> </a:t>
                </a:r>
                <a:r>
                  <a:rPr lang="en-US" sz="1800" b="1" dirty="0"/>
                  <a:t>( CDF</a:t>
                </a:r>
                <a:r>
                  <a:rPr lang="el-GR" sz="1800" b="1" baseline="-25000" dirty="0"/>
                  <a:t>α</a:t>
                </a:r>
                <a:r>
                  <a:rPr lang="en-US" sz="1800" b="1" baseline="-25000" dirty="0"/>
                  <a:t>s </a:t>
                </a:r>
                <a:r>
                  <a:rPr lang="en-US" sz="1800" b="1" dirty="0"/>
                  <a:t>(</a:t>
                </a:r>
                <a:r>
                  <a:rPr lang="el-GR" sz="1800" b="1" dirty="0"/>
                  <a:t>α</a:t>
                </a:r>
                <a:r>
                  <a:rPr lang="en-US" sz="1800" b="1" dirty="0"/>
                  <a:t>) ) </a:t>
                </a:r>
              </a:p>
              <a:p>
                <a:r>
                  <a:rPr lang="en-US" sz="1800" b="1" dirty="0" smtClean="0"/>
                  <a:t>F(</a:t>
                </a:r>
                <a:r>
                  <a:rPr lang="el-GR" sz="1800" b="1" dirty="0"/>
                  <a:t>β</a:t>
                </a:r>
                <a:r>
                  <a:rPr lang="en-US" sz="1800" b="1" dirty="0" smtClean="0"/>
                  <a:t>) </a:t>
                </a:r>
                <a:r>
                  <a:rPr lang="en-US" sz="1800" b="1" dirty="0"/>
                  <a:t>= CDF</a:t>
                </a:r>
                <a:r>
                  <a:rPr lang="el-GR" sz="1800" b="1" baseline="-25000" dirty="0"/>
                  <a:t>β</a:t>
                </a:r>
                <a:r>
                  <a:rPr lang="en-US" sz="1800" b="1" baseline="-25000" dirty="0"/>
                  <a:t>t</a:t>
                </a:r>
                <a:r>
                  <a:rPr lang="en-US" sz="1800" b="1" baseline="30000" dirty="0"/>
                  <a:t>-1</a:t>
                </a:r>
                <a:r>
                  <a:rPr lang="en-US" sz="1800" b="1" baseline="-25000" dirty="0"/>
                  <a:t> </a:t>
                </a:r>
                <a:r>
                  <a:rPr lang="en-US" sz="1800" b="1" dirty="0"/>
                  <a:t>( CDF</a:t>
                </a:r>
                <a:r>
                  <a:rPr lang="el-GR" sz="1800" b="1" baseline="-25000" dirty="0"/>
                  <a:t>β</a:t>
                </a:r>
                <a:r>
                  <a:rPr lang="en-US" sz="1800" b="1" baseline="-25000" dirty="0"/>
                  <a:t>s </a:t>
                </a:r>
                <a:r>
                  <a:rPr lang="en-US" sz="1800" b="1" dirty="0"/>
                  <a:t>(</a:t>
                </a:r>
                <a:r>
                  <a:rPr lang="el-GR" sz="1800" b="1" dirty="0"/>
                  <a:t>β</a:t>
                </a:r>
                <a:r>
                  <a:rPr lang="en-US" sz="1800" b="1" dirty="0"/>
                  <a:t>) )</a:t>
                </a:r>
              </a:p>
              <a:p>
                <a:pPr marL="0" indent="0">
                  <a:buNone/>
                </a:pPr>
                <a:r>
                  <a:rPr lang="en-US" sz="1800" b="1" dirty="0" smtClean="0"/>
                  <a:t>Convert back to RGB from </a:t>
                </a:r>
                <a:r>
                  <a:rPr lang="en-US" sz="1800" b="1" i="1" dirty="0"/>
                  <a:t>l</a:t>
                </a:r>
                <a:r>
                  <a:rPr lang="en-US" sz="1800" b="1" dirty="0"/>
                  <a:t>αβ</a:t>
                </a:r>
                <a:endParaRPr lang="en-US" sz="1800" b="1" dirty="0" smtClean="0"/>
              </a:p>
              <a:p>
                <a:r>
                  <a:rPr lang="en-US" sz="1800" i="1" dirty="0"/>
                  <a:t>l</a:t>
                </a:r>
                <a:r>
                  <a:rPr lang="en-US" sz="1800" dirty="0"/>
                  <a:t>αβ </a:t>
                </a:r>
                <a:r>
                  <a:rPr lang="en-US" sz="1800" dirty="0" smtClean="0"/>
                  <a:t>-&gt; log</a:t>
                </a:r>
                <a:r>
                  <a:rPr lang="en-US" sz="1800" baseline="30000" dirty="0" smtClean="0"/>
                  <a:t>-1</a:t>
                </a:r>
                <a:r>
                  <a:rPr lang="en-US" sz="1800" dirty="0" smtClean="0"/>
                  <a:t> LMS (10</a:t>
                </a:r>
                <a:r>
                  <a:rPr lang="en-US" sz="1800" baseline="30000" dirty="0" smtClean="0"/>
                  <a:t>x</a:t>
                </a:r>
                <a:r>
                  <a:rPr lang="en-US" sz="1800" dirty="0" smtClean="0"/>
                  <a:t>) -&gt; </a:t>
                </a:r>
                <a:r>
                  <a:rPr lang="en-US" sz="1800" dirty="0"/>
                  <a:t>LMS -&gt; </a:t>
                </a:r>
                <a:r>
                  <a:rPr lang="en-US" sz="1800" dirty="0" smtClean="0"/>
                  <a:t>XYZ </a:t>
                </a:r>
                <a:r>
                  <a:rPr lang="en-US" sz="1800" dirty="0"/>
                  <a:t>-&gt; RGB</a:t>
                </a:r>
              </a:p>
              <a:p>
                <a:pPr marL="0" indent="0">
                  <a:buNone/>
                </a:pPr>
                <a:endParaRPr lang="en-US" sz="1800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22811"/>
                <a:ext cx="7879773" cy="4267200"/>
              </a:xfrm>
              <a:blipFill rotWithShape="0">
                <a:blip r:embed="rId4"/>
                <a:stretch>
                  <a:fillRect l="-542" t="-1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5"/>
          <a:srcRect t="35150" b="25792"/>
          <a:stretch/>
        </p:blipFill>
        <p:spPr>
          <a:xfrm>
            <a:off x="439339" y="6298250"/>
            <a:ext cx="11234216" cy="5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6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411" y="674825"/>
            <a:ext cx="2467180" cy="8520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2811"/>
            <a:ext cx="7879773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LEVEL-2: Implementation details</a:t>
            </a:r>
            <a:endParaRPr lang="en-US" sz="1800" b="1" dirty="0"/>
          </a:p>
          <a:p>
            <a:pPr marL="0" indent="0">
              <a:buNone/>
            </a:pPr>
            <a:endParaRPr lang="en-US" sz="1800" i="1" dirty="0" smtClean="0"/>
          </a:p>
          <a:p>
            <a:pPr marL="0" indent="0">
              <a:buNone/>
            </a:pPr>
            <a:r>
              <a:rPr lang="en-US" sz="1800" i="1" dirty="0" smtClean="0"/>
              <a:t>-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38200" y="1100860"/>
            <a:ext cx="5808617" cy="2308324"/>
            <a:chOff x="5242560" y="3787232"/>
            <a:chExt cx="5808617" cy="2308324"/>
          </a:xfrm>
        </p:grpSpPr>
        <p:sp>
          <p:nvSpPr>
            <p:cNvPr id="12" name="Rectangle 11"/>
            <p:cNvSpPr/>
            <p:nvPr/>
          </p:nvSpPr>
          <p:spPr>
            <a:xfrm>
              <a:off x="5242560" y="3787232"/>
              <a:ext cx="580861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</a:rPr>
                <a:t>Swapping values simple technique</a:t>
              </a:r>
            </a:p>
            <a:p>
              <a:r>
                <a:rPr lang="en-US" dirty="0" smtClean="0">
                  <a:solidFill>
                    <a:prstClr val="black"/>
                  </a:solidFill>
                </a:rPr>
                <a:t>D1= [… 230,…,22,..113,…22,…55, … 167, …, 12,…25,…]</a:t>
              </a:r>
            </a:p>
            <a:p>
              <a:endParaRPr lang="en-US" dirty="0" smtClean="0">
                <a:solidFill>
                  <a:prstClr val="black"/>
                </a:solidFill>
              </a:endParaRPr>
            </a:p>
            <a:p>
              <a:r>
                <a:rPr lang="en-US" dirty="0" smtClean="0">
                  <a:solidFill>
                    <a:prstClr val="black"/>
                  </a:solidFill>
                </a:rPr>
                <a:t>D2= </a:t>
              </a:r>
              <a:r>
                <a:rPr lang="en-US" dirty="0">
                  <a:solidFill>
                    <a:prstClr val="black"/>
                  </a:solidFill>
                </a:rPr>
                <a:t>[… </a:t>
              </a:r>
              <a:r>
                <a:rPr lang="en-US" dirty="0" smtClean="0">
                  <a:solidFill>
                    <a:prstClr val="black"/>
                  </a:solidFill>
                </a:rPr>
                <a:t>33,…,173</a:t>
              </a:r>
              <a:r>
                <a:rPr lang="en-US" dirty="0">
                  <a:solidFill>
                    <a:prstClr val="black"/>
                  </a:solidFill>
                </a:rPr>
                <a:t>,…</a:t>
              </a:r>
              <a:r>
                <a:rPr lang="en-US" dirty="0" smtClean="0">
                  <a:solidFill>
                    <a:prstClr val="black"/>
                  </a:solidFill>
                </a:rPr>
                <a:t>212,…111,… 17</a:t>
              </a:r>
              <a:r>
                <a:rPr lang="en-US" dirty="0">
                  <a:solidFill>
                    <a:prstClr val="black"/>
                  </a:solidFill>
                </a:rPr>
                <a:t>, …, </a:t>
              </a:r>
              <a:r>
                <a:rPr lang="en-US" dirty="0" smtClean="0">
                  <a:solidFill>
                    <a:prstClr val="black"/>
                  </a:solidFill>
                </a:rPr>
                <a:t>212,…,172,…34]</a:t>
              </a:r>
              <a:endParaRPr lang="en-US" dirty="0">
                <a:solidFill>
                  <a:prstClr val="black"/>
                </a:solidFill>
              </a:endParaRPr>
            </a:p>
            <a:p>
              <a:endParaRPr lang="en-US" dirty="0" smtClean="0">
                <a:solidFill>
                  <a:prstClr val="black"/>
                </a:solidFill>
              </a:endParaRPr>
            </a:p>
            <a:p>
              <a:r>
                <a:rPr lang="en-US" dirty="0" smtClean="0">
                  <a:solidFill>
                    <a:prstClr val="black"/>
                  </a:solidFill>
                </a:rPr>
                <a:t>Sorted </a:t>
              </a:r>
              <a:r>
                <a:rPr lang="en-US" dirty="0">
                  <a:solidFill>
                    <a:prstClr val="black"/>
                  </a:solidFill>
                </a:rPr>
                <a:t>D1= […12,…,</a:t>
              </a:r>
              <a:r>
                <a:rPr lang="en-US" dirty="0" smtClean="0">
                  <a:solidFill>
                    <a:prstClr val="black"/>
                  </a:solidFill>
                </a:rPr>
                <a:t>22,22</a:t>
              </a:r>
              <a:r>
                <a:rPr lang="en-US" dirty="0">
                  <a:solidFill>
                    <a:prstClr val="black"/>
                  </a:solidFill>
                </a:rPr>
                <a:t>,22</a:t>
              </a:r>
              <a:r>
                <a:rPr lang="en-US" dirty="0" smtClean="0">
                  <a:solidFill>
                    <a:prstClr val="black"/>
                  </a:solidFill>
                </a:rPr>
                <a:t>,…,</a:t>
              </a:r>
              <a:r>
                <a:rPr lang="en-US" dirty="0">
                  <a:solidFill>
                    <a:prstClr val="black"/>
                  </a:solidFill>
                </a:rPr>
                <a:t>25,..,55,…,113,…,167</a:t>
              </a:r>
              <a:r>
                <a:rPr lang="en-US" dirty="0" smtClean="0">
                  <a:solidFill>
                    <a:prstClr val="black"/>
                  </a:solidFill>
                </a:rPr>
                <a:t>,…,243]</a:t>
              </a:r>
              <a:endParaRPr lang="en-US" dirty="0">
                <a:solidFill>
                  <a:prstClr val="black"/>
                </a:solidFill>
              </a:endParaRPr>
            </a:p>
            <a:p>
              <a:r>
                <a:rPr lang="en-US" dirty="0" smtClean="0">
                  <a:solidFill>
                    <a:prstClr val="black"/>
                  </a:solidFill>
                </a:rPr>
                <a:t>Sorted D2</a:t>
              </a:r>
              <a:r>
                <a:rPr lang="en-US" dirty="0">
                  <a:solidFill>
                    <a:prstClr val="black"/>
                  </a:solidFill>
                </a:rPr>
                <a:t>= </a:t>
              </a:r>
              <a:r>
                <a:rPr lang="en-US" dirty="0" smtClean="0">
                  <a:solidFill>
                    <a:prstClr val="black"/>
                  </a:solidFill>
                </a:rPr>
                <a:t>[…,17,..,33,…,34,..,111,…</a:t>
              </a:r>
              <a:r>
                <a:rPr lang="en-US" dirty="0">
                  <a:solidFill>
                    <a:prstClr val="black"/>
                  </a:solidFill>
                </a:rPr>
                <a:t>,</a:t>
              </a:r>
              <a:r>
                <a:rPr lang="en-US" dirty="0" smtClean="0">
                  <a:solidFill>
                    <a:prstClr val="black"/>
                  </a:solidFill>
                </a:rPr>
                <a:t>172,173,…,212,</a:t>
              </a:r>
              <a:r>
                <a:rPr lang="en-US" dirty="0">
                  <a:solidFill>
                    <a:prstClr val="black"/>
                  </a:solidFill>
                </a:rPr>
                <a:t> 212</a:t>
              </a:r>
              <a:r>
                <a:rPr lang="en-US" dirty="0" smtClean="0">
                  <a:solidFill>
                    <a:prstClr val="black"/>
                  </a:solidFill>
                </a:rPr>
                <a:t>,…]</a:t>
              </a:r>
              <a:endParaRPr lang="en-US" dirty="0">
                <a:solidFill>
                  <a:prstClr val="black"/>
                </a:solidFill>
              </a:endParaRPr>
            </a:p>
            <a:p>
              <a:r>
                <a:rPr lang="en-US" dirty="0" smtClean="0">
                  <a:solidFill>
                    <a:prstClr val="black"/>
                  </a:solidFill>
                </a:rPr>
                <a:t>			        . . . .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97485" y="5218393"/>
              <a:ext cx="296091" cy="670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11984" y="5218393"/>
              <a:ext cx="296091" cy="670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8921640">
              <a:off x="6190821" y="4451101"/>
              <a:ext cx="561553" cy="133921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563937">
              <a:off x="7842212" y="4432009"/>
              <a:ext cx="2212887" cy="172104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68546" y="5218393"/>
              <a:ext cx="296091" cy="6705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6696739" y="1526894"/>
            <a:ext cx="533617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Cautions!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- What if # of pixels are not equal?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   * We populated missing values </a:t>
            </a:r>
            <a:r>
              <a:rPr lang="en-US" dirty="0">
                <a:solidFill>
                  <a:prstClr val="black"/>
                </a:solidFill>
              </a:rPr>
              <a:t>at equidistance </a:t>
            </a:r>
            <a:r>
              <a:rPr lang="en-US" dirty="0" smtClean="0">
                <a:solidFill>
                  <a:prstClr val="black"/>
                </a:solidFill>
              </a:rPr>
              <a:t>points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- During swapping, what if two different values get the same value! Theoretically not proper! 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  * Histogram matching with high discretization resolution. It spreads values better instead of populating. 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8122" y="3528438"/>
            <a:ext cx="110948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Swapping values simple technique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D1= [… 230,…,22,..113,…22,…55, … 167, …, 12,…25,…]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D2= </a:t>
            </a:r>
            <a:r>
              <a:rPr lang="en-US" dirty="0">
                <a:solidFill>
                  <a:prstClr val="black"/>
                </a:solidFill>
              </a:rPr>
              <a:t>[… </a:t>
            </a:r>
            <a:r>
              <a:rPr lang="en-US" dirty="0" smtClean="0">
                <a:solidFill>
                  <a:prstClr val="black"/>
                </a:solidFill>
              </a:rPr>
              <a:t>33,…,173</a:t>
            </a:r>
            <a:r>
              <a:rPr lang="en-US" dirty="0">
                <a:solidFill>
                  <a:prstClr val="black"/>
                </a:solidFill>
              </a:rPr>
              <a:t>,…</a:t>
            </a:r>
            <a:r>
              <a:rPr lang="en-US" dirty="0" smtClean="0">
                <a:solidFill>
                  <a:prstClr val="black"/>
                </a:solidFill>
              </a:rPr>
              <a:t>212,…111,… 17</a:t>
            </a:r>
            <a:r>
              <a:rPr lang="en-US" dirty="0">
                <a:solidFill>
                  <a:prstClr val="black"/>
                </a:solidFill>
              </a:rPr>
              <a:t>, …, </a:t>
            </a:r>
            <a:r>
              <a:rPr lang="en-US" dirty="0" smtClean="0">
                <a:solidFill>
                  <a:prstClr val="black"/>
                </a:solidFill>
              </a:rPr>
              <a:t>212,…,172,…34]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Sorted </a:t>
            </a:r>
            <a:r>
              <a:rPr lang="en-US" dirty="0">
                <a:solidFill>
                  <a:prstClr val="black"/>
                </a:solidFill>
              </a:rPr>
              <a:t>D1= […12,…,</a:t>
            </a:r>
            <a:r>
              <a:rPr lang="en-US" dirty="0" smtClean="0">
                <a:solidFill>
                  <a:prstClr val="black"/>
                </a:solidFill>
              </a:rPr>
              <a:t>22,22</a:t>
            </a:r>
            <a:r>
              <a:rPr lang="en-US" dirty="0">
                <a:solidFill>
                  <a:prstClr val="black"/>
                </a:solidFill>
              </a:rPr>
              <a:t>,22</a:t>
            </a:r>
            <a:r>
              <a:rPr lang="en-US" dirty="0" smtClean="0">
                <a:solidFill>
                  <a:prstClr val="black"/>
                </a:solidFill>
              </a:rPr>
              <a:t>,…,</a:t>
            </a:r>
            <a:r>
              <a:rPr lang="en-US" dirty="0">
                <a:solidFill>
                  <a:prstClr val="black"/>
                </a:solidFill>
              </a:rPr>
              <a:t>25,..,55,…,113,…,167</a:t>
            </a:r>
            <a:r>
              <a:rPr lang="en-US" dirty="0" smtClean="0">
                <a:solidFill>
                  <a:prstClr val="black"/>
                </a:solidFill>
              </a:rPr>
              <a:t>,…,243]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Value 22:  52th </a:t>
            </a:r>
            <a:r>
              <a:rPr lang="en-US" dirty="0">
                <a:solidFill>
                  <a:prstClr val="black"/>
                </a:solidFill>
              </a:rPr>
              <a:t>in </a:t>
            </a:r>
            <a:r>
              <a:rPr lang="en-US" dirty="0" smtClean="0">
                <a:solidFill>
                  <a:prstClr val="black"/>
                </a:solidFill>
              </a:rPr>
              <a:t>700pixels -&gt; 100000*(52/700)= 74285</a:t>
            </a:r>
            <a:r>
              <a:rPr lang="en-US" baseline="30000" dirty="0" smtClean="0">
                <a:solidFill>
                  <a:prstClr val="black"/>
                </a:solidFill>
              </a:rPr>
              <a:t>th</a:t>
            </a:r>
            <a:r>
              <a:rPr lang="en-US" dirty="0" smtClean="0">
                <a:solidFill>
                  <a:prstClr val="black"/>
                </a:solidFill>
              </a:rPr>
              <a:t> in 100000 pixels, AUC ~ 0.074285</a:t>
            </a:r>
          </a:p>
          <a:p>
            <a:r>
              <a:rPr lang="en-US" dirty="0">
                <a:solidFill>
                  <a:prstClr val="black"/>
                </a:solidFill>
              </a:rPr>
              <a:t>Value 22:  </a:t>
            </a:r>
            <a:r>
              <a:rPr lang="en-US" dirty="0" smtClean="0">
                <a:solidFill>
                  <a:prstClr val="black"/>
                </a:solidFill>
              </a:rPr>
              <a:t>53th </a:t>
            </a:r>
            <a:r>
              <a:rPr lang="en-US" dirty="0">
                <a:solidFill>
                  <a:prstClr val="black"/>
                </a:solidFill>
              </a:rPr>
              <a:t>in 700pixels -&gt; 100000*(</a:t>
            </a:r>
            <a:r>
              <a:rPr lang="en-US" dirty="0" smtClean="0">
                <a:solidFill>
                  <a:prstClr val="black"/>
                </a:solidFill>
              </a:rPr>
              <a:t>53/700</a:t>
            </a:r>
            <a:r>
              <a:rPr lang="en-US" dirty="0">
                <a:solidFill>
                  <a:prstClr val="black"/>
                </a:solidFill>
              </a:rPr>
              <a:t>)= </a:t>
            </a:r>
            <a:r>
              <a:rPr lang="en-US" dirty="0" smtClean="0">
                <a:solidFill>
                  <a:prstClr val="black"/>
                </a:solidFill>
              </a:rPr>
              <a:t>75714</a:t>
            </a:r>
            <a:r>
              <a:rPr lang="en-US" baseline="30000" dirty="0" smtClean="0">
                <a:solidFill>
                  <a:prstClr val="black"/>
                </a:solidFill>
              </a:rPr>
              <a:t>th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in 100000 </a:t>
            </a:r>
            <a:r>
              <a:rPr lang="en-US" dirty="0" smtClean="0">
                <a:solidFill>
                  <a:prstClr val="black"/>
                </a:solidFill>
              </a:rPr>
              <a:t>pixels, AUC</a:t>
            </a:r>
            <a:r>
              <a:rPr lang="en-US" dirty="0">
                <a:solidFill>
                  <a:prstClr val="black"/>
                </a:solidFill>
              </a:rPr>
              <a:t> ~ </a:t>
            </a:r>
            <a:r>
              <a:rPr lang="en-US" dirty="0" smtClean="0">
                <a:solidFill>
                  <a:prstClr val="black"/>
                </a:solidFill>
              </a:rPr>
              <a:t>0.075714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Value 22:  </a:t>
            </a:r>
            <a:r>
              <a:rPr lang="en-US" dirty="0" smtClean="0">
                <a:solidFill>
                  <a:prstClr val="black"/>
                </a:solidFill>
              </a:rPr>
              <a:t>54th </a:t>
            </a:r>
            <a:r>
              <a:rPr lang="en-US" dirty="0">
                <a:solidFill>
                  <a:prstClr val="black"/>
                </a:solidFill>
              </a:rPr>
              <a:t>in 700pixels -&gt; 100000*(</a:t>
            </a:r>
            <a:r>
              <a:rPr lang="en-US" dirty="0" smtClean="0">
                <a:solidFill>
                  <a:prstClr val="black"/>
                </a:solidFill>
              </a:rPr>
              <a:t>54/700</a:t>
            </a:r>
            <a:r>
              <a:rPr lang="en-US" dirty="0">
                <a:solidFill>
                  <a:prstClr val="black"/>
                </a:solidFill>
              </a:rPr>
              <a:t>)= </a:t>
            </a:r>
            <a:r>
              <a:rPr lang="en-US" dirty="0" smtClean="0">
                <a:solidFill>
                  <a:prstClr val="black"/>
                </a:solidFill>
              </a:rPr>
              <a:t>77142</a:t>
            </a:r>
            <a:r>
              <a:rPr lang="en-US" baseline="30000" dirty="0" smtClean="0">
                <a:solidFill>
                  <a:prstClr val="black"/>
                </a:solidFill>
              </a:rPr>
              <a:t>th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in 100000 </a:t>
            </a:r>
            <a:r>
              <a:rPr lang="en-US" dirty="0" smtClean="0">
                <a:solidFill>
                  <a:prstClr val="black"/>
                </a:solidFill>
              </a:rPr>
              <a:t>pixels, AUC</a:t>
            </a:r>
            <a:r>
              <a:rPr lang="en-US" dirty="0">
                <a:solidFill>
                  <a:prstClr val="black"/>
                </a:solidFill>
              </a:rPr>
              <a:t> ~ </a:t>
            </a:r>
            <a:r>
              <a:rPr lang="en-US" dirty="0" smtClean="0">
                <a:solidFill>
                  <a:prstClr val="black"/>
                </a:solidFill>
              </a:rPr>
              <a:t>0.077142</a:t>
            </a:r>
            <a:endParaRPr lang="en-US" dirty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Lookup </a:t>
            </a:r>
            <a:r>
              <a:rPr lang="en-US" dirty="0">
                <a:solidFill>
                  <a:prstClr val="black"/>
                </a:solidFill>
              </a:rPr>
              <a:t>74285</a:t>
            </a:r>
            <a:r>
              <a:rPr lang="en-US" baseline="30000" dirty="0">
                <a:solidFill>
                  <a:prstClr val="black"/>
                </a:solidFill>
              </a:rPr>
              <a:t>th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element or closest one to it in sorted D2 dictionary.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It may correspond to 74444</a:t>
            </a:r>
            <a:r>
              <a:rPr lang="en-US" baseline="30000" dirty="0" smtClean="0">
                <a:solidFill>
                  <a:prstClr val="black"/>
                </a:solidFill>
              </a:rPr>
              <a:t>th  </a:t>
            </a:r>
            <a:r>
              <a:rPr lang="en-US" dirty="0" smtClean="0">
                <a:solidFill>
                  <a:prstClr val="black"/>
                </a:solidFill>
              </a:rPr>
              <a:t>key in D2 dictionary as 67</a:t>
            </a:r>
            <a:r>
              <a:rPr lang="en-US" baseline="30000" dirty="0" smtClean="0">
                <a:solidFill>
                  <a:prstClr val="black"/>
                </a:solidFill>
              </a:rPr>
              <a:t>th</a:t>
            </a:r>
            <a:r>
              <a:rPr lang="en-US" dirty="0" smtClean="0">
                <a:solidFill>
                  <a:prstClr val="black"/>
                </a:solidFill>
              </a:rPr>
              <a:t> of 900.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151017" y="4754879"/>
            <a:ext cx="1056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51017" y="4799328"/>
            <a:ext cx="4316331" cy="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9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98" y="4160894"/>
            <a:ext cx="2975869" cy="214537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402287" y="3949910"/>
            <a:ext cx="4109168" cy="2485724"/>
            <a:chOff x="6286154" y="3500846"/>
            <a:chExt cx="4026625" cy="25124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154" y="3500846"/>
              <a:ext cx="4026625" cy="251248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805749" y="5324476"/>
              <a:ext cx="522514" cy="411427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264" y="644434"/>
            <a:ext cx="4933213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/>
              <a:t>LEVEL-3: </a:t>
            </a:r>
          </a:p>
          <a:p>
            <a:r>
              <a:rPr lang="en-US" sz="1600" dirty="0" smtClean="0"/>
              <a:t>Apply techniques of level 1 and 2</a:t>
            </a:r>
          </a:p>
          <a:p>
            <a:r>
              <a:rPr lang="en-US" sz="1600" dirty="0" smtClean="0"/>
              <a:t>Selected a boundary to calculate statistics µ &amp; </a:t>
            </a:r>
            <a:r>
              <a:rPr lang="el-GR" sz="1600" dirty="0" smtClean="0"/>
              <a:t>σ</a:t>
            </a:r>
            <a:endParaRPr lang="en-US" sz="1600" dirty="0" smtClean="0"/>
          </a:p>
          <a:p>
            <a:r>
              <a:rPr lang="en-US" sz="1600" dirty="0" smtClean="0"/>
              <a:t>Boundary creates an inner rectangle</a:t>
            </a:r>
          </a:p>
          <a:p>
            <a:r>
              <a:rPr lang="en-US" sz="1600" dirty="0" smtClean="0"/>
              <a:t>For alternating edges </a:t>
            </a:r>
            <a:r>
              <a:rPr lang="en-US" sz="1600" dirty="0"/>
              <a:t>inner </a:t>
            </a:r>
            <a:r>
              <a:rPr lang="en-US" sz="1600" dirty="0" smtClean="0"/>
              <a:t>rectangle is expanded with a coefficient to an outer rectangle</a:t>
            </a:r>
          </a:p>
          <a:p>
            <a:r>
              <a:rPr lang="en-US" sz="1600" dirty="0" smtClean="0"/>
              <a:t>Idea: Transfer to all pixels of bigger rectangle which are similar to the inner rectangle’s statistics.</a:t>
            </a:r>
          </a:p>
          <a:p>
            <a:r>
              <a:rPr lang="en-US" sz="1600" dirty="0" smtClean="0"/>
              <a:t>Advanced selection algorithms will output more precise  since rectangular selection is limited</a:t>
            </a:r>
          </a:p>
          <a:p>
            <a:r>
              <a:rPr lang="en-US" sz="1600" dirty="0" smtClean="0"/>
              <a:t>Trade of between rectangle selection (c1) and statistical stringency (c2) coefficients!</a:t>
            </a:r>
          </a:p>
          <a:p>
            <a:r>
              <a:rPr lang="en-US" sz="1600" dirty="0" smtClean="0"/>
              <a:t>More stringent c2 will miss closer colors, less </a:t>
            </a:r>
            <a:br>
              <a:rPr lang="en-US" sz="1600" dirty="0" smtClean="0"/>
            </a:br>
            <a:r>
              <a:rPr lang="en-US" sz="1600" dirty="0" smtClean="0"/>
              <a:t>stringent c2 will cause a line appearance.</a:t>
            </a:r>
          </a:p>
          <a:p>
            <a:endParaRPr lang="en-US" sz="1600" dirty="0" smtClean="0"/>
          </a:p>
          <a:p>
            <a:pPr marL="0" indent="0">
              <a:buNone/>
            </a:pPr>
            <a:endParaRPr lang="en-US" sz="18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5387213" y="1729060"/>
            <a:ext cx="3305419" cy="2220850"/>
            <a:chOff x="2604242" y="2455817"/>
            <a:chExt cx="3305419" cy="22208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"/>
            <a:stretch/>
          </p:blipFill>
          <p:spPr>
            <a:xfrm>
              <a:off x="2604242" y="2455817"/>
              <a:ext cx="3305419" cy="22208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743200" y="3979817"/>
              <a:ext cx="522514" cy="411427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/>
          <p:cNvSpPr/>
          <p:nvPr/>
        </p:nvSpPr>
        <p:spPr>
          <a:xfrm rot="19086272">
            <a:off x="8624110" y="2537222"/>
            <a:ext cx="649684" cy="2090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461700">
            <a:off x="8597751" y="3440629"/>
            <a:ext cx="649684" cy="20900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03" y="445387"/>
            <a:ext cx="3152229" cy="19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1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1646</Words>
  <Application>Microsoft Office PowerPoint</Application>
  <PresentationFormat>Widescreen</PresentationFormat>
  <Paragraphs>227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Times New Roman</vt:lpstr>
      <vt:lpstr>Office Theme</vt:lpstr>
      <vt:lpstr>Color Transfer Between Images</vt:lpstr>
      <vt:lpstr>What We Solved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3 – Another Approach</vt:lpstr>
      <vt:lpstr>Segmentation with K-Means Algorithm </vt:lpstr>
      <vt:lpstr>Segmentation with Marker-Controlled Watershed Algorithm</vt:lpstr>
      <vt:lpstr>Segmentation with Marker-Controlled Watershed Algorithm</vt:lpstr>
      <vt:lpstr>PowerPoint Presentation</vt:lpstr>
      <vt:lpstr>PowerPoint Presentation</vt:lpstr>
      <vt:lpstr>Sample 1  </vt:lpstr>
      <vt:lpstr>Sample 2  </vt:lpstr>
      <vt:lpstr>Sample 3  </vt:lpstr>
      <vt:lpstr>Sample 4  </vt:lpstr>
      <vt:lpstr>Sample 5  </vt:lpstr>
      <vt:lpstr>Sample 6  </vt:lpstr>
      <vt:lpstr>Sample 7  </vt:lpstr>
      <vt:lpstr>Sample 8  </vt:lpstr>
      <vt:lpstr>Sample 9 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workshop</cp:lastModifiedBy>
  <cp:revision>151</cp:revision>
  <dcterms:created xsi:type="dcterms:W3CDTF">2015-10-24T03:57:19Z</dcterms:created>
  <dcterms:modified xsi:type="dcterms:W3CDTF">2015-11-20T06:06:44Z</dcterms:modified>
</cp:coreProperties>
</file>